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42977" y="4667181"/>
            <a:ext cx="10802044" cy="749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1327" y="2628451"/>
            <a:ext cx="114300" cy="114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050959"/>
            <a:ext cx="15126335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9383" y="1655280"/>
            <a:ext cx="14369232" cy="291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 u="heavy">
                <a:solidFill>
                  <a:srgbClr val="F7F7F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8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7018" y="0"/>
            <a:ext cx="9790687" cy="10294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4273" y="841044"/>
            <a:ext cx="6128385" cy="2362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300" b="0" spc="-405" dirty="0">
                <a:latin typeface="Verdana"/>
                <a:cs typeface="Verdana"/>
              </a:rPr>
              <a:t>T</a:t>
            </a:r>
            <a:r>
              <a:rPr sz="15300" b="0" spc="-955" dirty="0">
                <a:latin typeface="Verdana"/>
                <a:cs typeface="Verdana"/>
              </a:rPr>
              <a:t>E</a:t>
            </a:r>
            <a:r>
              <a:rPr sz="15300" b="0" spc="-415" dirty="0">
                <a:latin typeface="Verdana"/>
                <a:cs typeface="Verdana"/>
              </a:rPr>
              <a:t>L</a:t>
            </a:r>
            <a:r>
              <a:rPr sz="15300" b="0" spc="225" dirty="0">
                <a:latin typeface="Verdana"/>
                <a:cs typeface="Verdana"/>
              </a:rPr>
              <a:t>C</a:t>
            </a:r>
            <a:r>
              <a:rPr sz="15300" b="0" spc="-775" dirty="0">
                <a:latin typeface="Verdana"/>
                <a:cs typeface="Verdana"/>
              </a:rPr>
              <a:t>O</a:t>
            </a:r>
            <a:endParaRPr sz="15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13728" y="7028779"/>
            <a:ext cx="2258695" cy="223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200" b="1" spc="35" dirty="0">
                <a:solidFill>
                  <a:srgbClr val="F7F7F7"/>
                </a:solidFill>
                <a:latin typeface="Tahoma"/>
                <a:cs typeface="Tahoma"/>
              </a:rPr>
              <a:t>PRESENTED</a:t>
            </a:r>
            <a:r>
              <a:rPr sz="2200" b="1" spc="17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F7F7F7"/>
                </a:solidFill>
                <a:latin typeface="Tahoma"/>
                <a:cs typeface="Tahoma"/>
              </a:rPr>
              <a:t>BY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2200" b="1" spc="10" dirty="0">
                <a:solidFill>
                  <a:srgbClr val="F7F7F7"/>
                </a:solidFill>
                <a:latin typeface="Tahoma"/>
                <a:cs typeface="Tahoma"/>
              </a:rPr>
              <a:t>GROUP</a:t>
            </a:r>
            <a:r>
              <a:rPr sz="2200" b="1" spc="1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200" b="1" spc="-60" dirty="0">
                <a:solidFill>
                  <a:srgbClr val="F7F7F7"/>
                </a:solidFill>
                <a:latin typeface="Tahoma"/>
                <a:cs typeface="Tahoma"/>
              </a:rPr>
              <a:t>13</a:t>
            </a:r>
            <a:endParaRPr sz="2200">
              <a:latin typeface="Tahoma"/>
              <a:cs typeface="Tahoma"/>
            </a:endParaRPr>
          </a:p>
          <a:p>
            <a:pPr marL="12700" marR="5080" indent="768985">
              <a:lnSpc>
                <a:spcPct val="114599"/>
              </a:lnSpc>
              <a:spcBef>
                <a:spcPts val="2485"/>
              </a:spcBef>
            </a:pPr>
            <a:r>
              <a:rPr sz="2400" spc="-55" dirty="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2400" spc="-2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2400" spc="-225" dirty="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400" spc="-229" dirty="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sz="2400" spc="-70" dirty="0">
                <a:solidFill>
                  <a:srgbClr val="F7F7F7"/>
                </a:solidFill>
                <a:latin typeface="Verdana"/>
                <a:cs typeface="Verdana"/>
              </a:rPr>
              <a:t>i  </a:t>
            </a:r>
            <a:r>
              <a:rPr sz="2400" spc="-105" dirty="0">
                <a:solidFill>
                  <a:srgbClr val="F7F7F7"/>
                </a:solidFill>
                <a:latin typeface="Verdana"/>
                <a:cs typeface="Verdana"/>
              </a:rPr>
              <a:t>Ab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2400" spc="-6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na</a:t>
            </a:r>
            <a:r>
              <a:rPr sz="2400" spc="-240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2400" spc="-2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400" spc="-25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ha</a:t>
            </a:r>
            <a:r>
              <a:rPr sz="2400" spc="-145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2400" spc="-24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2400" spc="-16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5548058"/>
            <a:ext cx="86607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7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3400" spc="-229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3400" spc="-12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400" spc="-15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400" spc="-16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400" spc="-345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3400" spc="-16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400" spc="-204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400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400" spc="-23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400" spc="-15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400" spc="-229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400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400" spc="-23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400" spc="-229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400" spc="-23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400" spc="-1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3400" spc="-325" dirty="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sz="3400" spc="-12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400" spc="-8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400" spc="-12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400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400" spc="-23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400" spc="-229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400" spc="-15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400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3400" spc="-229" dirty="0">
                <a:solidFill>
                  <a:srgbClr val="F7F7F7"/>
                </a:solidFill>
                <a:latin typeface="Verdana"/>
                <a:cs typeface="Verdana"/>
              </a:rPr>
              <a:t>hu</a:t>
            </a:r>
            <a:r>
              <a:rPr sz="3400" spc="-21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400" spc="-22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400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400" spc="-21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400" spc="-16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400" spc="-155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400" spc="-8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400" spc="-70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3400" spc="-15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400" spc="-8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400" spc="-16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400" spc="-22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2821" y="1432546"/>
            <a:ext cx="1351280" cy="1394460"/>
            <a:chOff x="692821" y="1432546"/>
            <a:chExt cx="1351280" cy="1394460"/>
          </a:xfrm>
        </p:grpSpPr>
        <p:sp>
          <p:nvSpPr>
            <p:cNvPr id="7" name="object 7"/>
            <p:cNvSpPr/>
            <p:nvPr/>
          </p:nvSpPr>
          <p:spPr>
            <a:xfrm>
              <a:off x="692821" y="1432546"/>
              <a:ext cx="1351280" cy="1394460"/>
            </a:xfrm>
            <a:custGeom>
              <a:avLst/>
              <a:gdLst/>
              <a:ahLst/>
              <a:cxnLst/>
              <a:rect l="l" t="t" r="r" b="b"/>
              <a:pathLst>
                <a:path w="1351280" h="1394460">
                  <a:moveTo>
                    <a:pt x="675582" y="1394286"/>
                  </a:moveTo>
                  <a:lnTo>
                    <a:pt x="13582" y="733584"/>
                  </a:lnTo>
                  <a:lnTo>
                    <a:pt x="0" y="693522"/>
                  </a:lnTo>
                  <a:lnTo>
                    <a:pt x="352" y="689937"/>
                  </a:lnTo>
                  <a:lnTo>
                    <a:pt x="675582" y="0"/>
                  </a:lnTo>
                  <a:lnTo>
                    <a:pt x="1167502" y="490947"/>
                  </a:lnTo>
                  <a:lnTo>
                    <a:pt x="675582" y="490947"/>
                  </a:lnTo>
                  <a:lnTo>
                    <a:pt x="469046" y="697074"/>
                  </a:lnTo>
                  <a:lnTo>
                    <a:pt x="675582" y="903202"/>
                  </a:lnTo>
                  <a:lnTo>
                    <a:pt x="1167631" y="903202"/>
                  </a:lnTo>
                  <a:lnTo>
                    <a:pt x="675582" y="1394286"/>
                  </a:lnTo>
                  <a:close/>
                </a:path>
                <a:path w="1351280" h="1394460">
                  <a:moveTo>
                    <a:pt x="1167631" y="903202"/>
                  </a:moveTo>
                  <a:lnTo>
                    <a:pt x="675582" y="903202"/>
                  </a:lnTo>
                  <a:lnTo>
                    <a:pt x="882117" y="697074"/>
                  </a:lnTo>
                  <a:lnTo>
                    <a:pt x="675582" y="490947"/>
                  </a:lnTo>
                  <a:lnTo>
                    <a:pt x="1167502" y="490947"/>
                  </a:lnTo>
                  <a:lnTo>
                    <a:pt x="1337582" y="660701"/>
                  </a:lnTo>
                  <a:lnTo>
                    <a:pt x="1351164" y="700763"/>
                  </a:lnTo>
                  <a:lnTo>
                    <a:pt x="1350811" y="704348"/>
                  </a:lnTo>
                  <a:lnTo>
                    <a:pt x="1337582" y="733584"/>
                  </a:lnTo>
                  <a:lnTo>
                    <a:pt x="1167631" y="903202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589" y="1435542"/>
              <a:ext cx="907718" cy="1391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4350" y="500288"/>
            <a:ext cx="17259300" cy="9286875"/>
            <a:chOff x="514350" y="500288"/>
            <a:chExt cx="17259300" cy="9286875"/>
          </a:xfrm>
        </p:grpSpPr>
        <p:sp>
          <p:nvSpPr>
            <p:cNvPr id="4" name="object 4"/>
            <p:cNvSpPr/>
            <p:nvPr/>
          </p:nvSpPr>
          <p:spPr>
            <a:xfrm>
              <a:off x="514350" y="500288"/>
              <a:ext cx="17259300" cy="9286875"/>
            </a:xfrm>
            <a:custGeom>
              <a:avLst/>
              <a:gdLst/>
              <a:ahLst/>
              <a:cxnLst/>
              <a:rect l="l" t="t" r="r" b="b"/>
              <a:pathLst>
                <a:path w="17259300" h="9286875">
                  <a:moveTo>
                    <a:pt x="17068799" y="9286429"/>
                  </a:moveTo>
                  <a:lnTo>
                    <a:pt x="190499" y="9286429"/>
                  </a:lnTo>
                  <a:lnTo>
                    <a:pt x="153161" y="9282734"/>
                  </a:lnTo>
                  <a:lnTo>
                    <a:pt x="84810" y="9254422"/>
                  </a:lnTo>
                  <a:lnTo>
                    <a:pt x="32006" y="9201618"/>
                  </a:lnTo>
                  <a:lnTo>
                    <a:pt x="3694" y="9133266"/>
                  </a:lnTo>
                  <a:lnTo>
                    <a:pt x="0" y="9095928"/>
                  </a:lnTo>
                  <a:lnTo>
                    <a:pt x="0" y="190500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17068799" y="0"/>
                  </a:lnTo>
                  <a:lnTo>
                    <a:pt x="17141701" y="14500"/>
                  </a:lnTo>
                  <a:lnTo>
                    <a:pt x="17203504" y="55796"/>
                  </a:lnTo>
                  <a:lnTo>
                    <a:pt x="17244798" y="117598"/>
                  </a:lnTo>
                  <a:lnTo>
                    <a:pt x="17259299" y="190500"/>
                  </a:lnTo>
                  <a:lnTo>
                    <a:pt x="17259299" y="9095928"/>
                  </a:lnTo>
                  <a:lnTo>
                    <a:pt x="17244798" y="9168830"/>
                  </a:lnTo>
                  <a:lnTo>
                    <a:pt x="17203504" y="9230632"/>
                  </a:lnTo>
                  <a:lnTo>
                    <a:pt x="17141701" y="9271927"/>
                  </a:lnTo>
                  <a:lnTo>
                    <a:pt x="17068799" y="928642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69501" y="2638427"/>
              <a:ext cx="9589135" cy="66675"/>
            </a:xfrm>
            <a:custGeom>
              <a:avLst/>
              <a:gdLst/>
              <a:ahLst/>
              <a:cxnLst/>
              <a:rect l="l" t="t" r="r" b="b"/>
              <a:pathLst>
                <a:path w="9589135" h="66675">
                  <a:moveTo>
                    <a:pt x="0" y="0"/>
                  </a:moveTo>
                  <a:lnTo>
                    <a:pt x="9588929" y="0"/>
                  </a:lnTo>
                  <a:lnTo>
                    <a:pt x="9588929" y="66674"/>
                  </a:lnTo>
                  <a:lnTo>
                    <a:pt x="0" y="66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56801" y="1889159"/>
            <a:ext cx="996378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pc="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pc="7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pc="95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145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pc="-19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pc="265" dirty="0">
                <a:solidFill>
                  <a:srgbClr val="00003B"/>
                </a:solidFill>
                <a:latin typeface="Tahoma"/>
                <a:cs typeface="Tahoma"/>
              </a:rPr>
              <a:t>ll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240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pc="7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pc="-4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pc="-19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pc="-235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100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145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pc="265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4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95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80444" y="2020931"/>
            <a:ext cx="16478885" cy="7237730"/>
            <a:chOff x="780444" y="2020931"/>
            <a:chExt cx="16478885" cy="72377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18497" y="8417501"/>
              <a:ext cx="840801" cy="8407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444" y="2020931"/>
              <a:ext cx="840801" cy="8407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9862" y="3906895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9862" y="6650095"/>
              <a:ext cx="152400" cy="152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11412" y="3735795"/>
            <a:ext cx="13293725" cy="3690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9460">
              <a:lnSpc>
                <a:spcPts val="3629"/>
              </a:lnSpc>
              <a:spcBef>
                <a:spcPts val="95"/>
              </a:spcBef>
            </a:pPr>
            <a:r>
              <a:rPr sz="3050" spc="175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30" dirty="0">
                <a:solidFill>
                  <a:srgbClr val="00003B"/>
                </a:solidFill>
                <a:latin typeface="Lucida Sans Unicode"/>
                <a:cs typeface="Lucida Sans Unicode"/>
              </a:rPr>
              <a:t>p</a:t>
            </a:r>
            <a:r>
              <a:rPr sz="3050" spc="-45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30" dirty="0">
                <a:solidFill>
                  <a:srgbClr val="00003B"/>
                </a:solidFill>
                <a:latin typeface="Lucida Sans Unicode"/>
                <a:cs typeface="Lucida Sans Unicode"/>
              </a:rPr>
              <a:t>w</a:t>
            </a:r>
            <a:r>
              <a:rPr sz="3050" spc="75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h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100" dirty="0">
                <a:solidFill>
                  <a:srgbClr val="00003B"/>
                </a:solidFill>
                <a:latin typeface="Lucida Sans Unicode"/>
                <a:cs typeface="Lucida Sans Unicode"/>
              </a:rPr>
              <a:t>v</a:t>
            </a:r>
            <a:r>
              <a:rPr sz="3050" spc="75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00003B"/>
                </a:solidFill>
                <a:latin typeface="Lucida Sans Unicode"/>
                <a:cs typeface="Lucida Sans Unicode"/>
              </a:rPr>
              <a:t>f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ll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130" dirty="0">
                <a:solidFill>
                  <a:srgbClr val="00003B"/>
                </a:solidFill>
                <a:latin typeface="Lucida Sans Unicode"/>
                <a:cs typeface="Lucida Sans Unicode"/>
              </a:rPr>
              <a:t>w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65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30" dirty="0">
                <a:solidFill>
                  <a:srgbClr val="00003B"/>
                </a:solidFill>
                <a:latin typeface="Lucida Sans Unicode"/>
                <a:cs typeface="Lucida Sans Unicode"/>
              </a:rPr>
              <a:t>w</a:t>
            </a:r>
            <a:r>
              <a:rPr sz="3050" spc="-180" dirty="0">
                <a:solidFill>
                  <a:srgbClr val="00003B"/>
                </a:solidFill>
                <a:latin typeface="Lucida Sans Unicode"/>
                <a:cs typeface="Lucida Sans Unicode"/>
              </a:rPr>
              <a:t>r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15" dirty="0">
                <a:solidFill>
                  <a:srgbClr val="00003B"/>
                </a:solidFill>
                <a:latin typeface="Lucida Sans Unicode"/>
                <a:cs typeface="Lucida Sans Unicode"/>
              </a:rPr>
              <a:t>g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</a:t>
            </a:r>
            <a:r>
              <a:rPr sz="3050" spc="75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h</a:t>
            </a:r>
            <a:r>
              <a:rPr sz="3050" spc="75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40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204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endParaRPr sz="3050">
              <a:latin typeface="Lucida Sans Unicode"/>
              <a:cs typeface="Lucida Sans Unicode"/>
            </a:endParaRPr>
          </a:p>
          <a:p>
            <a:pPr marL="342265" indent="-330200">
              <a:lnSpc>
                <a:spcPts val="3600"/>
              </a:lnSpc>
              <a:buChar char="•"/>
              <a:tabLst>
                <a:tab pos="342900" algn="l"/>
              </a:tabLst>
            </a:pPr>
            <a:r>
              <a:rPr sz="3050" spc="-200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204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C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le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10" dirty="0">
                <a:solidFill>
                  <a:srgbClr val="00003B"/>
                </a:solidFill>
                <a:latin typeface="Lucida Sans Unicode"/>
                <a:cs typeface="Lucida Sans Unicode"/>
              </a:rPr>
              <a:t>g</a:t>
            </a:r>
            <a:endParaRPr sz="3050">
              <a:latin typeface="Lucida Sans Unicode"/>
              <a:cs typeface="Lucida Sans Unicode"/>
            </a:endParaRPr>
          </a:p>
          <a:p>
            <a:pPr marL="342265" indent="-330200">
              <a:lnSpc>
                <a:spcPts val="3600"/>
              </a:lnSpc>
              <a:buChar char="•"/>
              <a:tabLst>
                <a:tab pos="342900" algn="l"/>
              </a:tabLst>
            </a:pPr>
            <a:r>
              <a:rPr sz="3050" spc="-200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204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14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180" dirty="0">
                <a:solidFill>
                  <a:srgbClr val="00003B"/>
                </a:solidFill>
                <a:latin typeface="Lucida Sans Unicode"/>
                <a:cs typeface="Lucida Sans Unicode"/>
              </a:rPr>
              <a:t>r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50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10" dirty="0">
                <a:solidFill>
                  <a:srgbClr val="00003B"/>
                </a:solidFill>
                <a:latin typeface="Lucida Sans Unicode"/>
                <a:cs typeface="Lucida Sans Unicode"/>
              </a:rPr>
              <a:t>f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180" dirty="0">
                <a:solidFill>
                  <a:srgbClr val="00003B"/>
                </a:solidFill>
                <a:latin typeface="Lucida Sans Unicode"/>
                <a:cs typeface="Lucida Sans Unicode"/>
              </a:rPr>
              <a:t>r</a:t>
            </a:r>
            <a:r>
              <a:rPr sz="3050" spc="65" dirty="0">
                <a:solidFill>
                  <a:srgbClr val="00003B"/>
                </a:solidFill>
                <a:latin typeface="Lucida Sans Unicode"/>
                <a:cs typeface="Lucida Sans Unicode"/>
              </a:rPr>
              <a:t>m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30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endParaRPr sz="3050">
              <a:latin typeface="Lucida Sans Unicode"/>
              <a:cs typeface="Lucida Sans Unicode"/>
            </a:endParaRPr>
          </a:p>
          <a:p>
            <a:pPr marL="342265" indent="-330200">
              <a:lnSpc>
                <a:spcPts val="3600"/>
              </a:lnSpc>
              <a:buChar char="•"/>
              <a:tabLst>
                <a:tab pos="342900" algn="l"/>
              </a:tabLst>
            </a:pPr>
            <a:r>
              <a:rPr sz="3050" spc="-10" dirty="0">
                <a:solidFill>
                  <a:srgbClr val="00003B"/>
                </a:solidFill>
                <a:latin typeface="Lucida Sans Unicode"/>
                <a:cs typeface="Lucida Sans Unicode"/>
              </a:rPr>
              <a:t>Imputation</a:t>
            </a:r>
            <a:endParaRPr sz="3050">
              <a:latin typeface="Lucida Sans Unicode"/>
              <a:cs typeface="Lucida Sans Unicode"/>
            </a:endParaRPr>
          </a:p>
          <a:p>
            <a:pPr marL="342265" indent="-330200">
              <a:lnSpc>
                <a:spcPts val="3629"/>
              </a:lnSpc>
              <a:buChar char="•"/>
              <a:tabLst>
                <a:tab pos="342900" algn="l"/>
              </a:tabLst>
            </a:pPr>
            <a:r>
              <a:rPr sz="3050" spc="-200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204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50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185" dirty="0">
                <a:solidFill>
                  <a:srgbClr val="00003B"/>
                </a:solidFill>
                <a:latin typeface="Lucida Sans Unicode"/>
                <a:cs typeface="Lucida Sans Unicode"/>
              </a:rPr>
              <a:t>c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10" dirty="0">
                <a:solidFill>
                  <a:srgbClr val="00003B"/>
                </a:solidFill>
                <a:latin typeface="Lucida Sans Unicode"/>
                <a:cs typeface="Lucida Sans Unicode"/>
              </a:rPr>
              <a:t>g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nd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180" dirty="0">
                <a:solidFill>
                  <a:srgbClr val="00003B"/>
                </a:solidFill>
                <a:latin typeface="Lucida Sans Unicode"/>
                <a:cs typeface="Lucida Sans Unicode"/>
              </a:rPr>
              <a:t>r</a:t>
            </a:r>
            <a:r>
              <a:rPr sz="3050" spc="65" dirty="0">
                <a:solidFill>
                  <a:srgbClr val="00003B"/>
                </a:solidFill>
                <a:latin typeface="Lucida Sans Unicode"/>
                <a:cs typeface="Lucida Sans Unicode"/>
              </a:rPr>
              <a:t>m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235" dirty="0">
                <a:solidFill>
                  <a:srgbClr val="00003B"/>
                </a:solidFill>
                <a:latin typeface="Lucida Sans Unicode"/>
                <a:cs typeface="Lucida Sans Unicode"/>
              </a:rPr>
              <a:t>z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30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endParaRPr sz="3050">
              <a:latin typeface="Lucida Sans Unicode"/>
              <a:cs typeface="Lucida Sans Unicode"/>
            </a:endParaRPr>
          </a:p>
          <a:p>
            <a:pPr marL="670560" marR="5080">
              <a:lnSpc>
                <a:spcPts val="3600"/>
              </a:lnSpc>
              <a:spcBef>
                <a:spcPts val="3700"/>
              </a:spcBef>
            </a:pPr>
            <a:r>
              <a:rPr sz="3050" spc="-15" dirty="0">
                <a:solidFill>
                  <a:srgbClr val="00003B"/>
                </a:solidFill>
                <a:latin typeface="Lucida Sans Unicode"/>
                <a:cs typeface="Lucida Sans Unicode"/>
              </a:rPr>
              <a:t>After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50" dirty="0">
                <a:solidFill>
                  <a:srgbClr val="00003B"/>
                </a:solidFill>
                <a:latin typeface="Lucida Sans Unicode"/>
                <a:cs typeface="Lucida Sans Unicode"/>
              </a:rPr>
              <a:t>performing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00003B"/>
                </a:solidFill>
                <a:latin typeface="Lucida Sans Unicode"/>
                <a:cs typeface="Lucida Sans Unicode"/>
              </a:rPr>
              <a:t>the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above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00003B"/>
                </a:solidFill>
                <a:latin typeface="Lucida Sans Unicode"/>
                <a:cs typeface="Lucida Sans Unicode"/>
              </a:rPr>
              <a:t>steps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05" dirty="0">
                <a:solidFill>
                  <a:srgbClr val="00003B"/>
                </a:solidFill>
                <a:latin typeface="Lucida Sans Unicode"/>
                <a:cs typeface="Lucida Sans Unicode"/>
              </a:rPr>
              <a:t>we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85" dirty="0">
                <a:solidFill>
                  <a:srgbClr val="00003B"/>
                </a:solidFill>
                <a:latin typeface="Lucida Sans Unicode"/>
                <a:cs typeface="Lucida Sans Unicode"/>
              </a:rPr>
              <a:t>have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5" dirty="0">
                <a:solidFill>
                  <a:srgbClr val="00003B"/>
                </a:solidFill>
                <a:latin typeface="Lucida Sans Unicode"/>
                <a:cs typeface="Lucida Sans Unicode"/>
              </a:rPr>
              <a:t>taken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00003B"/>
                </a:solidFill>
                <a:latin typeface="Lucida Sans Unicode"/>
                <a:cs typeface="Lucida Sans Unicode"/>
              </a:rPr>
              <a:t>sample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100" dirty="0">
                <a:solidFill>
                  <a:srgbClr val="00003B"/>
                </a:solidFill>
                <a:latin typeface="Lucida Sans Unicode"/>
                <a:cs typeface="Lucida Sans Unicode"/>
              </a:rPr>
              <a:t>data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105" dirty="0">
                <a:solidFill>
                  <a:srgbClr val="00003B"/>
                </a:solidFill>
                <a:latin typeface="Lucida Sans Unicode"/>
                <a:cs typeface="Lucida Sans Unicode"/>
              </a:rPr>
              <a:t>our</a:t>
            </a:r>
            <a:r>
              <a:rPr sz="3050" spc="-26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80" dirty="0">
                <a:solidFill>
                  <a:srgbClr val="00003B"/>
                </a:solidFill>
                <a:latin typeface="Lucida Sans Unicode"/>
                <a:cs typeface="Lucida Sans Unicode"/>
              </a:rPr>
              <a:t>for </a:t>
            </a:r>
            <a:r>
              <a:rPr sz="3050" spc="-95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l</a:t>
            </a:r>
            <a:r>
              <a:rPr sz="3050" spc="35" dirty="0">
                <a:solidFill>
                  <a:srgbClr val="00003B"/>
                </a:solidFill>
                <a:latin typeface="Lucida Sans Unicode"/>
                <a:cs typeface="Lucida Sans Unicode"/>
              </a:rPr>
              <a:t>y</a:t>
            </a:r>
            <a:r>
              <a:rPr sz="3050" spc="-50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45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200" dirty="0">
                <a:solidFill>
                  <a:srgbClr val="00003B"/>
                </a:solidFill>
                <a:latin typeface="Lucida Sans Unicode"/>
                <a:cs typeface="Lucida Sans Unicode"/>
              </a:rPr>
              <a:t>a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nd</a:t>
            </a:r>
            <a:r>
              <a:rPr sz="3050" spc="-26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3050" spc="-30" dirty="0">
                <a:solidFill>
                  <a:srgbClr val="00003B"/>
                </a:solidFill>
                <a:latin typeface="Lucida Sans Unicode"/>
                <a:cs typeface="Lucida Sans Unicode"/>
              </a:rPr>
              <a:t>p</a:t>
            </a:r>
            <a:r>
              <a:rPr sz="3050" spc="-180" dirty="0">
                <a:solidFill>
                  <a:srgbClr val="00003B"/>
                </a:solidFill>
                <a:latin typeface="Lucida Sans Unicode"/>
                <a:cs typeface="Lucida Sans Unicode"/>
              </a:rPr>
              <a:t>r</a:t>
            </a:r>
            <a:r>
              <a:rPr sz="3050" spc="70" dirty="0">
                <a:solidFill>
                  <a:srgbClr val="00003B"/>
                </a:solidFill>
                <a:latin typeface="Lucida Sans Unicode"/>
                <a:cs typeface="Lucida Sans Unicode"/>
              </a:rPr>
              <a:t>e</a:t>
            </a:r>
            <a:r>
              <a:rPr sz="3050" spc="-40" dirty="0">
                <a:solidFill>
                  <a:srgbClr val="00003B"/>
                </a:solidFill>
                <a:latin typeface="Lucida Sans Unicode"/>
                <a:cs typeface="Lucida Sans Unicode"/>
              </a:rPr>
              <a:t>d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185" dirty="0">
                <a:solidFill>
                  <a:srgbClr val="00003B"/>
                </a:solidFill>
                <a:latin typeface="Lucida Sans Unicode"/>
                <a:cs typeface="Lucida Sans Unicode"/>
              </a:rPr>
              <a:t>c</a:t>
            </a:r>
            <a:r>
              <a:rPr sz="3050" spc="50" dirty="0">
                <a:solidFill>
                  <a:srgbClr val="00003B"/>
                </a:solidFill>
                <a:latin typeface="Lucida Sans Unicode"/>
                <a:cs typeface="Lucida Sans Unicode"/>
              </a:rPr>
              <a:t>t</a:t>
            </a:r>
            <a:r>
              <a:rPr sz="3050" spc="-125" dirty="0">
                <a:solidFill>
                  <a:srgbClr val="00003B"/>
                </a:solidFill>
                <a:latin typeface="Lucida Sans Unicode"/>
                <a:cs typeface="Lucida Sans Unicode"/>
              </a:rPr>
              <a:t>i</a:t>
            </a:r>
            <a:r>
              <a:rPr sz="305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o</a:t>
            </a:r>
            <a:r>
              <a:rPr sz="3050" spc="-35" dirty="0">
                <a:solidFill>
                  <a:srgbClr val="00003B"/>
                </a:solidFill>
                <a:latin typeface="Lucida Sans Unicode"/>
                <a:cs typeface="Lucida Sans Unicode"/>
              </a:rPr>
              <a:t>n</a:t>
            </a:r>
            <a:r>
              <a:rPr sz="3050" spc="-45" dirty="0">
                <a:solidFill>
                  <a:srgbClr val="00003B"/>
                </a:solidFill>
                <a:latin typeface="Lucida Sans Unicode"/>
                <a:cs typeface="Lucida Sans Unicode"/>
              </a:rPr>
              <a:t>s</a:t>
            </a:r>
            <a:endParaRPr sz="3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1800225"/>
            <a:ext cx="4476750" cy="66675"/>
          </a:xfrm>
          <a:custGeom>
            <a:avLst/>
            <a:gdLst/>
            <a:ahLst/>
            <a:cxnLst/>
            <a:rect l="l" t="t" r="r" b="b"/>
            <a:pathLst>
              <a:path w="4476750" h="66675">
                <a:moveTo>
                  <a:pt x="4476281" y="66674"/>
                </a:moveTo>
                <a:lnTo>
                  <a:pt x="0" y="66674"/>
                </a:lnTo>
                <a:lnTo>
                  <a:pt x="0" y="0"/>
                </a:lnTo>
                <a:lnTo>
                  <a:pt x="4476281" y="0"/>
                </a:lnTo>
                <a:lnTo>
                  <a:pt x="4476281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8017" y="1800237"/>
            <a:ext cx="10213975" cy="66675"/>
          </a:xfrm>
          <a:custGeom>
            <a:avLst/>
            <a:gdLst/>
            <a:ahLst/>
            <a:cxnLst/>
            <a:rect l="l" t="t" r="r" b="b"/>
            <a:pathLst>
              <a:path w="10213975" h="66675">
                <a:moveTo>
                  <a:pt x="10213416" y="0"/>
                </a:moveTo>
                <a:lnTo>
                  <a:pt x="3708768" y="0"/>
                </a:lnTo>
                <a:lnTo>
                  <a:pt x="0" y="0"/>
                </a:lnTo>
                <a:lnTo>
                  <a:pt x="0" y="66675"/>
                </a:lnTo>
                <a:lnTo>
                  <a:pt x="3708768" y="66675"/>
                </a:lnTo>
                <a:lnTo>
                  <a:pt x="10213416" y="66675"/>
                </a:lnTo>
                <a:lnTo>
                  <a:pt x="10213416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700" y="2638425"/>
            <a:ext cx="4354195" cy="66675"/>
          </a:xfrm>
          <a:custGeom>
            <a:avLst/>
            <a:gdLst/>
            <a:ahLst/>
            <a:cxnLst/>
            <a:rect l="l" t="t" r="r" b="b"/>
            <a:pathLst>
              <a:path w="4354195" h="66675">
                <a:moveTo>
                  <a:pt x="4354136" y="66674"/>
                </a:moveTo>
                <a:lnTo>
                  <a:pt x="0" y="66674"/>
                </a:lnTo>
                <a:lnTo>
                  <a:pt x="0" y="0"/>
                </a:lnTo>
                <a:lnTo>
                  <a:pt x="4354136" y="0"/>
                </a:lnTo>
                <a:lnTo>
                  <a:pt x="4354136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21968" y="2638425"/>
            <a:ext cx="6970395" cy="66675"/>
          </a:xfrm>
          <a:custGeom>
            <a:avLst/>
            <a:gdLst/>
            <a:ahLst/>
            <a:cxnLst/>
            <a:rect l="l" t="t" r="r" b="b"/>
            <a:pathLst>
              <a:path w="6970395" h="66675">
                <a:moveTo>
                  <a:pt x="6970093" y="66674"/>
                </a:moveTo>
                <a:lnTo>
                  <a:pt x="0" y="66674"/>
                </a:lnTo>
                <a:lnTo>
                  <a:pt x="0" y="0"/>
                </a:lnTo>
                <a:lnTo>
                  <a:pt x="6970093" y="0"/>
                </a:lnTo>
                <a:lnTo>
                  <a:pt x="6970093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050956"/>
            <a:ext cx="1508823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>
                <a:solidFill>
                  <a:srgbClr val="00003B"/>
                </a:solidFill>
              </a:rPr>
              <a:t>Data</a:t>
            </a:r>
            <a:r>
              <a:rPr spc="-275" dirty="0">
                <a:solidFill>
                  <a:srgbClr val="00003B"/>
                </a:solidFill>
              </a:rPr>
              <a:t> </a:t>
            </a:r>
            <a:r>
              <a:rPr spc="75" dirty="0">
                <a:solidFill>
                  <a:srgbClr val="00003B"/>
                </a:solidFill>
              </a:rPr>
              <a:t>Cleaning</a:t>
            </a:r>
            <a:r>
              <a:rPr spc="-270" dirty="0">
                <a:solidFill>
                  <a:srgbClr val="00003B"/>
                </a:solidFill>
              </a:rPr>
              <a:t> </a:t>
            </a:r>
            <a:r>
              <a:rPr spc="-60" dirty="0">
                <a:solidFill>
                  <a:srgbClr val="00003B"/>
                </a:solidFill>
              </a:rPr>
              <a:t>:Removing</a:t>
            </a:r>
            <a:r>
              <a:rPr spc="-275" dirty="0">
                <a:solidFill>
                  <a:srgbClr val="00003B"/>
                </a:solidFill>
              </a:rPr>
              <a:t> </a:t>
            </a:r>
            <a:r>
              <a:rPr spc="155" dirty="0">
                <a:solidFill>
                  <a:srgbClr val="00003B"/>
                </a:solidFill>
              </a:rPr>
              <a:t>irrelevant</a:t>
            </a:r>
            <a:r>
              <a:rPr spc="-270" dirty="0">
                <a:solidFill>
                  <a:srgbClr val="00003B"/>
                </a:solidFill>
              </a:rPr>
              <a:t> </a:t>
            </a:r>
            <a:r>
              <a:rPr spc="-20" dirty="0">
                <a:solidFill>
                  <a:srgbClr val="00003B"/>
                </a:solidFill>
              </a:rPr>
              <a:t>columns </a:t>
            </a:r>
            <a:r>
              <a:rPr spc="-1515" dirty="0">
                <a:solidFill>
                  <a:srgbClr val="00003B"/>
                </a:solidFill>
              </a:rPr>
              <a:t> </a:t>
            </a:r>
            <a:r>
              <a:rPr spc="75" dirty="0">
                <a:solidFill>
                  <a:srgbClr val="00003B"/>
                </a:solidFill>
              </a:rPr>
              <a:t>for</a:t>
            </a:r>
            <a:r>
              <a:rPr spc="-270" dirty="0">
                <a:solidFill>
                  <a:srgbClr val="00003B"/>
                </a:solidFill>
              </a:rPr>
              <a:t> </a:t>
            </a:r>
            <a:r>
              <a:rPr spc="295" dirty="0">
                <a:solidFill>
                  <a:srgbClr val="00003B"/>
                </a:solidFill>
              </a:rPr>
              <a:t>data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35" dirty="0">
                <a:solidFill>
                  <a:srgbClr val="00003B"/>
                </a:solidFill>
              </a:rPr>
              <a:t>analysis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80" dirty="0">
                <a:solidFill>
                  <a:srgbClr val="00003B"/>
                </a:solidFill>
              </a:rPr>
              <a:t>from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180" dirty="0">
                <a:solidFill>
                  <a:srgbClr val="00003B"/>
                </a:solidFill>
              </a:rPr>
              <a:t>the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295" dirty="0">
                <a:solidFill>
                  <a:srgbClr val="00003B"/>
                </a:solidFill>
              </a:rPr>
              <a:t>data</a:t>
            </a:r>
            <a:r>
              <a:rPr spc="-270" dirty="0">
                <a:solidFill>
                  <a:srgbClr val="00003B"/>
                </a:solidFill>
              </a:rPr>
              <a:t> </a:t>
            </a:r>
            <a:r>
              <a:rPr spc="90" dirty="0">
                <a:solidFill>
                  <a:srgbClr val="00003B"/>
                </a:solidFill>
              </a:rPr>
              <a:t>set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54369"/>
            <a:ext cx="14249400" cy="6063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7318"/>
            <a:ext cx="18287999" cy="10286999"/>
            <a:chOff x="1" y="17318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7318"/>
              <a:ext cx="1828799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687" y="1800237"/>
              <a:ext cx="13082269" cy="66675"/>
            </a:xfrm>
            <a:custGeom>
              <a:avLst/>
              <a:gdLst/>
              <a:ahLst/>
              <a:cxnLst/>
              <a:rect l="l" t="t" r="r" b="b"/>
              <a:pathLst>
                <a:path w="13082269" h="66675">
                  <a:moveTo>
                    <a:pt x="8541956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8541956" y="66675"/>
                  </a:lnTo>
                  <a:lnTo>
                    <a:pt x="8541956" y="0"/>
                  </a:lnTo>
                  <a:close/>
                </a:path>
                <a:path w="13082269" h="66675">
                  <a:moveTo>
                    <a:pt x="13081851" y="0"/>
                  </a:moveTo>
                  <a:lnTo>
                    <a:pt x="8915006" y="0"/>
                  </a:lnTo>
                  <a:lnTo>
                    <a:pt x="8915006" y="66675"/>
                  </a:lnTo>
                  <a:lnTo>
                    <a:pt x="13081851" y="66675"/>
                  </a:lnTo>
                  <a:lnTo>
                    <a:pt x="1308185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50957"/>
            <a:ext cx="1310766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Data</a:t>
            </a:r>
            <a:r>
              <a:rPr spc="-270" dirty="0"/>
              <a:t> </a:t>
            </a:r>
            <a:r>
              <a:rPr spc="105" dirty="0"/>
              <a:t>transformation</a:t>
            </a:r>
            <a:r>
              <a:rPr spc="-265" dirty="0"/>
              <a:t> </a:t>
            </a:r>
            <a:r>
              <a:rPr spc="-95" dirty="0"/>
              <a:t>using</a:t>
            </a:r>
            <a:r>
              <a:rPr spc="-270" dirty="0"/>
              <a:t> </a:t>
            </a:r>
            <a:r>
              <a:rPr spc="190" dirty="0"/>
              <a:t>lambda</a:t>
            </a:r>
            <a:r>
              <a:rPr spc="-265" dirty="0"/>
              <a:t> </a:t>
            </a:r>
            <a:r>
              <a:rPr spc="85" dirty="0"/>
              <a:t>and</a:t>
            </a:r>
          </a:p>
        </p:txBody>
      </p:sp>
      <p:sp>
        <p:nvSpPr>
          <p:cNvPr id="8" name="object 8"/>
          <p:cNvSpPr/>
          <p:nvPr/>
        </p:nvSpPr>
        <p:spPr>
          <a:xfrm>
            <a:off x="1028687" y="2638437"/>
            <a:ext cx="6270625" cy="66675"/>
          </a:xfrm>
          <a:custGeom>
            <a:avLst/>
            <a:gdLst/>
            <a:ahLst/>
            <a:cxnLst/>
            <a:rect l="l" t="t" r="r" b="b"/>
            <a:pathLst>
              <a:path w="6270625" h="66675">
                <a:moveTo>
                  <a:pt x="5681815" y="0"/>
                </a:moveTo>
                <a:lnTo>
                  <a:pt x="0" y="0"/>
                </a:lnTo>
                <a:lnTo>
                  <a:pt x="0" y="66675"/>
                </a:lnTo>
                <a:lnTo>
                  <a:pt x="5681815" y="66675"/>
                </a:lnTo>
                <a:lnTo>
                  <a:pt x="5681815" y="0"/>
                </a:lnTo>
                <a:close/>
              </a:path>
              <a:path w="6270625" h="66675">
                <a:moveTo>
                  <a:pt x="6270587" y="0"/>
                </a:moveTo>
                <a:lnTo>
                  <a:pt x="6054864" y="0"/>
                </a:lnTo>
                <a:lnTo>
                  <a:pt x="6054864" y="66675"/>
                </a:lnTo>
                <a:lnTo>
                  <a:pt x="6270587" y="66675"/>
                </a:lnTo>
                <a:lnTo>
                  <a:pt x="6270587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1889157"/>
            <a:ext cx="62966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1" spc="225" dirty="0">
                <a:solidFill>
                  <a:srgbClr val="F7F7F7"/>
                </a:solidFill>
                <a:latin typeface="Arial"/>
                <a:cs typeface="Arial"/>
              </a:rPr>
              <a:t>one-hot</a:t>
            </a:r>
            <a:r>
              <a:rPr sz="5500" b="1" spc="-32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dirty="0">
                <a:solidFill>
                  <a:srgbClr val="F7F7F7"/>
                </a:solidFill>
                <a:latin typeface="Arial"/>
                <a:cs typeface="Arial"/>
              </a:rPr>
              <a:t>encoding:</a:t>
            </a:r>
            <a:endParaRPr sz="55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762500"/>
            <a:ext cx="8686800" cy="518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199" y="2400300"/>
            <a:ext cx="891540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7999" cy="10286999"/>
            <a:chOff x="0" y="1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687" y="1567496"/>
              <a:ext cx="13248640" cy="66675"/>
            </a:xfrm>
            <a:custGeom>
              <a:avLst/>
              <a:gdLst/>
              <a:ahLst/>
              <a:cxnLst/>
              <a:rect l="l" t="t" r="r" b="b"/>
              <a:pathLst>
                <a:path w="13248640" h="66675">
                  <a:moveTo>
                    <a:pt x="79206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792060" y="66675"/>
                  </a:lnTo>
                  <a:lnTo>
                    <a:pt x="792060" y="0"/>
                  </a:lnTo>
                  <a:close/>
                </a:path>
                <a:path w="13248640" h="66675">
                  <a:moveTo>
                    <a:pt x="13248094" y="0"/>
                  </a:moveTo>
                  <a:lnTo>
                    <a:pt x="8170456" y="0"/>
                  </a:lnTo>
                  <a:lnTo>
                    <a:pt x="6165939" y="0"/>
                  </a:lnTo>
                  <a:lnTo>
                    <a:pt x="4866487" y="0"/>
                  </a:lnTo>
                  <a:lnTo>
                    <a:pt x="1041412" y="0"/>
                  </a:lnTo>
                  <a:lnTo>
                    <a:pt x="1041412" y="66675"/>
                  </a:lnTo>
                  <a:lnTo>
                    <a:pt x="4866487" y="66675"/>
                  </a:lnTo>
                  <a:lnTo>
                    <a:pt x="6165939" y="66675"/>
                  </a:lnTo>
                  <a:lnTo>
                    <a:pt x="8170456" y="66675"/>
                  </a:lnTo>
                  <a:lnTo>
                    <a:pt x="13248094" y="66675"/>
                  </a:lnTo>
                  <a:lnTo>
                    <a:pt x="132480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18219"/>
            <a:ext cx="1327404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</a:t>
            </a:r>
            <a:r>
              <a:rPr spc="90" dirty="0"/>
              <a:t>m</a:t>
            </a:r>
            <a:r>
              <a:rPr spc="45" dirty="0"/>
              <a:t>p</a:t>
            </a:r>
            <a:r>
              <a:rPr spc="-135" dirty="0"/>
              <a:t>u</a:t>
            </a:r>
            <a:r>
              <a:rPr spc="525" dirty="0"/>
              <a:t>t</a:t>
            </a:r>
            <a:r>
              <a:rPr spc="320" dirty="0"/>
              <a:t>a</a:t>
            </a:r>
            <a:r>
              <a:rPr spc="525" dirty="0"/>
              <a:t>t</a:t>
            </a:r>
            <a:r>
              <a:rPr spc="90" dirty="0"/>
              <a:t>i</a:t>
            </a:r>
            <a:r>
              <a:rPr spc="-155" dirty="0"/>
              <a:t>o</a:t>
            </a:r>
            <a:r>
              <a:rPr spc="-80" dirty="0"/>
              <a:t>n</a:t>
            </a:r>
            <a:r>
              <a:rPr spc="55" dirty="0"/>
              <a:t>:</a:t>
            </a:r>
            <a:r>
              <a:rPr spc="-265" dirty="0"/>
              <a:t> </a:t>
            </a:r>
            <a:r>
              <a:rPr spc="-545" dirty="0"/>
              <a:t>B</a:t>
            </a:r>
            <a:r>
              <a:rPr spc="-55" dirty="0"/>
              <a:t>y</a:t>
            </a:r>
            <a:r>
              <a:rPr spc="-265" dirty="0"/>
              <a:t> </a:t>
            </a:r>
            <a:r>
              <a:rPr spc="90" dirty="0"/>
              <a:t>im</a:t>
            </a:r>
            <a:r>
              <a:rPr spc="45" dirty="0"/>
              <a:t>p</a:t>
            </a:r>
            <a:r>
              <a:rPr spc="-135" dirty="0"/>
              <a:t>u</a:t>
            </a:r>
            <a:r>
              <a:rPr spc="525" dirty="0"/>
              <a:t>t</a:t>
            </a:r>
            <a:r>
              <a:rPr spc="90" dirty="0"/>
              <a:t>i</a:t>
            </a:r>
            <a:r>
              <a:rPr spc="-80" dirty="0"/>
              <a:t>n</a:t>
            </a:r>
            <a:r>
              <a:rPr spc="10" dirty="0"/>
              <a:t>g</a:t>
            </a:r>
            <a:r>
              <a:rPr spc="-265" dirty="0"/>
              <a:t> </a:t>
            </a:r>
            <a:r>
              <a:rPr spc="320" dirty="0"/>
              <a:t>a</a:t>
            </a:r>
            <a:r>
              <a:rPr spc="395" dirty="0"/>
              <a:t>l</a:t>
            </a:r>
            <a:r>
              <a:rPr spc="400" dirty="0"/>
              <a:t>l</a:t>
            </a:r>
            <a:r>
              <a:rPr spc="-265" dirty="0"/>
              <a:t> </a:t>
            </a:r>
            <a:r>
              <a:rPr spc="525" dirty="0"/>
              <a:t>t</a:t>
            </a:r>
            <a:r>
              <a:rPr spc="-80" dirty="0"/>
              <a:t>h</a:t>
            </a:r>
            <a:r>
              <a:rPr spc="95" dirty="0"/>
              <a:t>e</a:t>
            </a:r>
            <a:r>
              <a:rPr spc="-265" dirty="0"/>
              <a:t> </a:t>
            </a:r>
            <a:r>
              <a:rPr spc="90" dirty="0"/>
              <a:t>mi</a:t>
            </a:r>
            <a:r>
              <a:rPr spc="-355" dirty="0"/>
              <a:t>ss</a:t>
            </a:r>
            <a:r>
              <a:rPr spc="90" dirty="0"/>
              <a:t>i</a:t>
            </a:r>
            <a:r>
              <a:rPr spc="-80" dirty="0"/>
              <a:t>n</a:t>
            </a:r>
            <a:r>
              <a:rPr spc="10" dirty="0"/>
              <a:t>g</a:t>
            </a:r>
          </a:p>
        </p:txBody>
      </p:sp>
      <p:sp>
        <p:nvSpPr>
          <p:cNvPr id="8" name="object 8"/>
          <p:cNvSpPr/>
          <p:nvPr/>
        </p:nvSpPr>
        <p:spPr>
          <a:xfrm>
            <a:off x="1028687" y="2405696"/>
            <a:ext cx="12173585" cy="904875"/>
          </a:xfrm>
          <a:custGeom>
            <a:avLst/>
            <a:gdLst/>
            <a:ahLst/>
            <a:cxnLst/>
            <a:rect l="l" t="t" r="r" b="b"/>
            <a:pathLst>
              <a:path w="12173585" h="904875">
                <a:moveTo>
                  <a:pt x="2749016" y="838200"/>
                </a:moveTo>
                <a:lnTo>
                  <a:pt x="0" y="838200"/>
                </a:lnTo>
                <a:lnTo>
                  <a:pt x="0" y="904875"/>
                </a:lnTo>
                <a:lnTo>
                  <a:pt x="2749016" y="904875"/>
                </a:lnTo>
                <a:lnTo>
                  <a:pt x="2749016" y="838200"/>
                </a:lnTo>
                <a:close/>
              </a:path>
              <a:path w="12173585" h="904875">
                <a:moveTo>
                  <a:pt x="12173255" y="0"/>
                </a:moveTo>
                <a:lnTo>
                  <a:pt x="0" y="0"/>
                </a:lnTo>
                <a:lnTo>
                  <a:pt x="0" y="66675"/>
                </a:lnTo>
                <a:lnTo>
                  <a:pt x="12173255" y="66675"/>
                </a:lnTo>
                <a:lnTo>
                  <a:pt x="1217325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1656419"/>
            <a:ext cx="1219898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500" b="1" spc="55" dirty="0">
                <a:solidFill>
                  <a:srgbClr val="F7F7F7"/>
                </a:solidFill>
                <a:latin typeface="Arial"/>
                <a:cs typeface="Arial"/>
              </a:rPr>
              <a:t>values</a:t>
            </a:r>
            <a:r>
              <a:rPr sz="5500" b="1" spc="-27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200" dirty="0">
                <a:solidFill>
                  <a:srgbClr val="F7F7F7"/>
                </a:solidFill>
                <a:latin typeface="Arial"/>
                <a:cs typeface="Arial"/>
              </a:rPr>
              <a:t>with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180" dirty="0">
                <a:solidFill>
                  <a:srgbClr val="F7F7F7"/>
                </a:solidFill>
                <a:latin typeface="Arial"/>
                <a:cs typeface="Arial"/>
              </a:rPr>
              <a:t>the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110" dirty="0">
                <a:solidFill>
                  <a:srgbClr val="F7F7F7"/>
                </a:solidFill>
                <a:latin typeface="Arial"/>
                <a:cs typeface="Arial"/>
              </a:rPr>
              <a:t>mean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135" dirty="0">
                <a:solidFill>
                  <a:srgbClr val="F7F7F7"/>
                </a:solidFill>
                <a:latin typeface="Arial"/>
                <a:cs typeface="Arial"/>
              </a:rPr>
              <a:t>value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75" dirty="0">
                <a:solidFill>
                  <a:srgbClr val="F7F7F7"/>
                </a:solidFill>
                <a:latin typeface="Arial"/>
                <a:cs typeface="Arial"/>
              </a:rPr>
              <a:t>for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105" dirty="0">
                <a:solidFill>
                  <a:srgbClr val="F7F7F7"/>
                </a:solidFill>
                <a:latin typeface="Arial"/>
                <a:cs typeface="Arial"/>
              </a:rPr>
              <a:t>each </a:t>
            </a:r>
            <a:r>
              <a:rPr sz="5500" b="1" spc="-151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75" dirty="0">
                <a:solidFill>
                  <a:srgbClr val="F7F7F7"/>
                </a:solidFill>
                <a:latin typeface="Arial"/>
                <a:cs typeface="Arial"/>
              </a:rPr>
              <a:t>column.</a:t>
            </a:r>
            <a:endParaRPr sz="550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4422"/>
            <a:ext cx="6934201" cy="6257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443248"/>
            <a:ext cx="9601200" cy="62890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1800225"/>
            <a:ext cx="2200275" cy="66675"/>
          </a:xfrm>
          <a:custGeom>
            <a:avLst/>
            <a:gdLst/>
            <a:ahLst/>
            <a:cxnLst/>
            <a:rect l="l" t="t" r="r" b="b"/>
            <a:pathLst>
              <a:path w="2200275" h="66675">
                <a:moveTo>
                  <a:pt x="2200034" y="66674"/>
                </a:moveTo>
                <a:lnTo>
                  <a:pt x="0" y="66674"/>
                </a:lnTo>
                <a:lnTo>
                  <a:pt x="0" y="0"/>
                </a:lnTo>
                <a:lnTo>
                  <a:pt x="2200034" y="0"/>
                </a:lnTo>
                <a:lnTo>
                  <a:pt x="2200034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1782" y="1800225"/>
            <a:ext cx="6579870" cy="66675"/>
          </a:xfrm>
          <a:custGeom>
            <a:avLst/>
            <a:gdLst/>
            <a:ahLst/>
            <a:cxnLst/>
            <a:rect l="l" t="t" r="r" b="b"/>
            <a:pathLst>
              <a:path w="6579870" h="66675">
                <a:moveTo>
                  <a:pt x="6579251" y="66674"/>
                </a:moveTo>
                <a:lnTo>
                  <a:pt x="0" y="66674"/>
                </a:lnTo>
                <a:lnTo>
                  <a:pt x="0" y="0"/>
                </a:lnTo>
                <a:lnTo>
                  <a:pt x="6579251" y="0"/>
                </a:lnTo>
                <a:lnTo>
                  <a:pt x="6579251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700" y="2638425"/>
            <a:ext cx="6415405" cy="66675"/>
          </a:xfrm>
          <a:custGeom>
            <a:avLst/>
            <a:gdLst/>
            <a:ahLst/>
            <a:cxnLst/>
            <a:rect l="l" t="t" r="r" b="b"/>
            <a:pathLst>
              <a:path w="6415405" h="66675">
                <a:moveTo>
                  <a:pt x="6415176" y="66674"/>
                </a:moveTo>
                <a:lnTo>
                  <a:pt x="0" y="66674"/>
                </a:lnTo>
                <a:lnTo>
                  <a:pt x="0" y="0"/>
                </a:lnTo>
                <a:lnTo>
                  <a:pt x="6415176" y="0"/>
                </a:lnTo>
                <a:lnTo>
                  <a:pt x="6415176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16924" y="2638425"/>
            <a:ext cx="4954905" cy="66675"/>
          </a:xfrm>
          <a:custGeom>
            <a:avLst/>
            <a:gdLst/>
            <a:ahLst/>
            <a:cxnLst/>
            <a:rect l="l" t="t" r="r" b="b"/>
            <a:pathLst>
              <a:path w="4954905" h="66675">
                <a:moveTo>
                  <a:pt x="4954760" y="66674"/>
                </a:moveTo>
                <a:lnTo>
                  <a:pt x="0" y="66674"/>
                </a:lnTo>
                <a:lnTo>
                  <a:pt x="0" y="0"/>
                </a:lnTo>
                <a:lnTo>
                  <a:pt x="4954760" y="0"/>
                </a:lnTo>
                <a:lnTo>
                  <a:pt x="4954760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050956"/>
            <a:ext cx="1176845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50" dirty="0">
                <a:solidFill>
                  <a:srgbClr val="00003B"/>
                </a:solidFill>
              </a:rPr>
              <a:t>S</a:t>
            </a:r>
            <a:r>
              <a:rPr spc="80" dirty="0">
                <a:solidFill>
                  <a:srgbClr val="00003B"/>
                </a:solidFill>
              </a:rPr>
              <a:t>c</a:t>
            </a:r>
            <a:r>
              <a:rPr spc="320" dirty="0">
                <a:solidFill>
                  <a:srgbClr val="00003B"/>
                </a:solidFill>
              </a:rPr>
              <a:t>a</a:t>
            </a:r>
            <a:r>
              <a:rPr spc="395" dirty="0">
                <a:solidFill>
                  <a:srgbClr val="00003B"/>
                </a:solidFill>
              </a:rPr>
              <a:t>l</a:t>
            </a:r>
            <a:r>
              <a:rPr spc="90" dirty="0">
                <a:solidFill>
                  <a:srgbClr val="00003B"/>
                </a:solidFill>
              </a:rPr>
              <a:t>i</a:t>
            </a:r>
            <a:r>
              <a:rPr spc="-80" dirty="0">
                <a:solidFill>
                  <a:srgbClr val="00003B"/>
                </a:solidFill>
              </a:rPr>
              <a:t>n</a:t>
            </a:r>
            <a:r>
              <a:rPr spc="10" dirty="0">
                <a:solidFill>
                  <a:srgbClr val="00003B"/>
                </a:solidFill>
              </a:rPr>
              <a:t>g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-280" dirty="0">
                <a:solidFill>
                  <a:srgbClr val="00003B"/>
                </a:solidFill>
              </a:rPr>
              <a:t>A</a:t>
            </a:r>
            <a:r>
              <a:rPr spc="-80" dirty="0">
                <a:solidFill>
                  <a:srgbClr val="00003B"/>
                </a:solidFill>
              </a:rPr>
              <a:t>n</a:t>
            </a:r>
            <a:r>
              <a:rPr spc="5" dirty="0">
                <a:solidFill>
                  <a:srgbClr val="00003B"/>
                </a:solidFill>
              </a:rPr>
              <a:t>d</a:t>
            </a:r>
            <a:r>
              <a:rPr spc="-265" dirty="0">
                <a:solidFill>
                  <a:srgbClr val="00003B"/>
                </a:solidFill>
              </a:rPr>
              <a:t> </a:t>
            </a:r>
            <a:r>
              <a:rPr spc="-80" dirty="0">
                <a:solidFill>
                  <a:srgbClr val="00003B"/>
                </a:solidFill>
              </a:rPr>
              <a:t>n</a:t>
            </a:r>
            <a:r>
              <a:rPr spc="-155" dirty="0">
                <a:solidFill>
                  <a:srgbClr val="00003B"/>
                </a:solidFill>
              </a:rPr>
              <a:t>o</a:t>
            </a:r>
            <a:r>
              <a:rPr spc="45" dirty="0">
                <a:solidFill>
                  <a:srgbClr val="00003B"/>
                </a:solidFill>
              </a:rPr>
              <a:t>r</a:t>
            </a:r>
            <a:r>
              <a:rPr spc="90" dirty="0">
                <a:solidFill>
                  <a:srgbClr val="00003B"/>
                </a:solidFill>
              </a:rPr>
              <a:t>m</a:t>
            </a:r>
            <a:r>
              <a:rPr spc="320" dirty="0">
                <a:solidFill>
                  <a:srgbClr val="00003B"/>
                </a:solidFill>
              </a:rPr>
              <a:t>a</a:t>
            </a:r>
            <a:r>
              <a:rPr spc="395" dirty="0">
                <a:solidFill>
                  <a:srgbClr val="00003B"/>
                </a:solidFill>
              </a:rPr>
              <a:t>l</a:t>
            </a:r>
            <a:r>
              <a:rPr spc="90" dirty="0">
                <a:solidFill>
                  <a:srgbClr val="00003B"/>
                </a:solidFill>
              </a:rPr>
              <a:t>i</a:t>
            </a:r>
            <a:r>
              <a:rPr spc="-35" dirty="0">
                <a:solidFill>
                  <a:srgbClr val="00003B"/>
                </a:solidFill>
              </a:rPr>
              <a:t>z</a:t>
            </a:r>
            <a:r>
              <a:rPr spc="320" dirty="0">
                <a:solidFill>
                  <a:srgbClr val="00003B"/>
                </a:solidFill>
              </a:rPr>
              <a:t>a</a:t>
            </a:r>
            <a:r>
              <a:rPr spc="525" dirty="0">
                <a:solidFill>
                  <a:srgbClr val="00003B"/>
                </a:solidFill>
              </a:rPr>
              <a:t>t</a:t>
            </a:r>
            <a:r>
              <a:rPr spc="90" dirty="0">
                <a:solidFill>
                  <a:srgbClr val="00003B"/>
                </a:solidFill>
              </a:rPr>
              <a:t>i</a:t>
            </a:r>
            <a:r>
              <a:rPr spc="-155" dirty="0">
                <a:solidFill>
                  <a:srgbClr val="00003B"/>
                </a:solidFill>
              </a:rPr>
              <a:t>o</a:t>
            </a:r>
            <a:r>
              <a:rPr spc="-80" dirty="0">
                <a:solidFill>
                  <a:srgbClr val="00003B"/>
                </a:solidFill>
              </a:rPr>
              <a:t>n</a:t>
            </a:r>
            <a:r>
              <a:rPr spc="45" dirty="0">
                <a:solidFill>
                  <a:srgbClr val="00003B"/>
                </a:solidFill>
              </a:rPr>
              <a:t>:  </a:t>
            </a:r>
            <a:r>
              <a:rPr spc="100" dirty="0">
                <a:solidFill>
                  <a:srgbClr val="00003B"/>
                </a:solidFill>
              </a:rPr>
              <a:t>Normalization</a:t>
            </a:r>
            <a:r>
              <a:rPr spc="-275" dirty="0">
                <a:solidFill>
                  <a:srgbClr val="00003B"/>
                </a:solidFill>
              </a:rPr>
              <a:t> </a:t>
            </a:r>
            <a:r>
              <a:rPr spc="-95" dirty="0">
                <a:solidFill>
                  <a:srgbClr val="00003B"/>
                </a:solidFill>
              </a:rPr>
              <a:t>using</a:t>
            </a:r>
            <a:r>
              <a:rPr spc="-270" dirty="0">
                <a:solidFill>
                  <a:srgbClr val="00003B"/>
                </a:solidFill>
              </a:rPr>
              <a:t> </a:t>
            </a:r>
            <a:r>
              <a:rPr spc="100" dirty="0">
                <a:solidFill>
                  <a:srgbClr val="00003B"/>
                </a:solidFill>
              </a:rPr>
              <a:t>MinMaxScaler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1" y="3524281"/>
            <a:ext cx="16229729" cy="5124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117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543303"/>
              <a:ext cx="8229599" cy="6238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3543303"/>
              <a:ext cx="8115299" cy="62388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700" y="1800228"/>
              <a:ext cx="14751685" cy="66675"/>
            </a:xfrm>
            <a:custGeom>
              <a:avLst/>
              <a:gdLst/>
              <a:ahLst/>
              <a:cxnLst/>
              <a:rect l="l" t="t" r="r" b="b"/>
              <a:pathLst>
                <a:path w="14751685" h="66675">
                  <a:moveTo>
                    <a:pt x="0" y="0"/>
                  </a:moveTo>
                  <a:lnTo>
                    <a:pt x="14751169" y="0"/>
                  </a:lnTo>
                  <a:lnTo>
                    <a:pt x="14751169" y="66674"/>
                  </a:lnTo>
                  <a:lnTo>
                    <a:pt x="0" y="66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M</a:t>
            </a:r>
            <a:r>
              <a:rPr spc="-155" dirty="0"/>
              <a:t>o</a:t>
            </a:r>
            <a:r>
              <a:rPr dirty="0"/>
              <a:t>d</a:t>
            </a:r>
            <a:r>
              <a:rPr spc="90" dirty="0"/>
              <a:t>e</a:t>
            </a:r>
            <a:r>
              <a:rPr spc="400" dirty="0"/>
              <a:t>l</a:t>
            </a:r>
            <a:r>
              <a:rPr spc="-265" dirty="0"/>
              <a:t> </a:t>
            </a:r>
            <a:r>
              <a:rPr spc="-350" dirty="0"/>
              <a:t>S</a:t>
            </a:r>
            <a:r>
              <a:rPr spc="90" dirty="0"/>
              <a:t>e</a:t>
            </a:r>
            <a:r>
              <a:rPr spc="395" dirty="0"/>
              <a:t>l</a:t>
            </a:r>
            <a:r>
              <a:rPr spc="90" dirty="0"/>
              <a:t>e</a:t>
            </a:r>
            <a:r>
              <a:rPr spc="80" dirty="0"/>
              <a:t>c</a:t>
            </a:r>
            <a:r>
              <a:rPr spc="525" dirty="0"/>
              <a:t>t</a:t>
            </a:r>
            <a:r>
              <a:rPr spc="90" dirty="0"/>
              <a:t>i</a:t>
            </a:r>
            <a:r>
              <a:rPr spc="-155" dirty="0"/>
              <a:t>o</a:t>
            </a:r>
            <a:r>
              <a:rPr spc="-75" dirty="0"/>
              <a:t>n</a:t>
            </a:r>
            <a:r>
              <a:rPr spc="-265" dirty="0"/>
              <a:t> </a:t>
            </a:r>
            <a:r>
              <a:rPr spc="55" dirty="0"/>
              <a:t>:</a:t>
            </a:r>
            <a:r>
              <a:rPr spc="-265" dirty="0"/>
              <a:t> </a:t>
            </a:r>
            <a:r>
              <a:rPr spc="-155" dirty="0"/>
              <a:t>C</a:t>
            </a:r>
            <a:r>
              <a:rPr spc="-80" dirty="0"/>
              <a:t>h</a:t>
            </a:r>
            <a:r>
              <a:rPr spc="-155" dirty="0"/>
              <a:t>oo</a:t>
            </a:r>
            <a:r>
              <a:rPr spc="-355" dirty="0"/>
              <a:t>s</a:t>
            </a:r>
            <a:r>
              <a:rPr spc="95" dirty="0"/>
              <a:t>e</a:t>
            </a:r>
            <a:r>
              <a:rPr spc="-265" dirty="0"/>
              <a:t> </a:t>
            </a:r>
            <a:r>
              <a:rPr spc="325" dirty="0"/>
              <a:t>a</a:t>
            </a:r>
            <a:r>
              <a:rPr spc="-265" dirty="0"/>
              <a:t> </a:t>
            </a:r>
            <a:r>
              <a:rPr spc="90" dirty="0"/>
              <a:t>m</a:t>
            </a:r>
            <a:r>
              <a:rPr spc="320" dirty="0"/>
              <a:t>a</a:t>
            </a:r>
            <a:r>
              <a:rPr spc="80" dirty="0"/>
              <a:t>c</a:t>
            </a:r>
            <a:r>
              <a:rPr spc="-80" dirty="0"/>
              <a:t>h</a:t>
            </a:r>
            <a:r>
              <a:rPr spc="90" dirty="0"/>
              <a:t>i</a:t>
            </a:r>
            <a:r>
              <a:rPr spc="-80" dirty="0"/>
              <a:t>n</a:t>
            </a:r>
            <a:r>
              <a:rPr spc="95" dirty="0"/>
              <a:t>e</a:t>
            </a:r>
            <a:r>
              <a:rPr spc="-265" dirty="0"/>
              <a:t> </a:t>
            </a:r>
            <a:r>
              <a:rPr spc="395" dirty="0"/>
              <a:t>l</a:t>
            </a:r>
            <a:r>
              <a:rPr spc="90" dirty="0"/>
              <a:t>e</a:t>
            </a:r>
            <a:r>
              <a:rPr spc="320" dirty="0"/>
              <a:t>a</a:t>
            </a:r>
            <a:r>
              <a:rPr spc="45" dirty="0"/>
              <a:t>r</a:t>
            </a:r>
            <a:r>
              <a:rPr spc="-80" dirty="0"/>
              <a:t>n</a:t>
            </a:r>
            <a:r>
              <a:rPr spc="90" dirty="0"/>
              <a:t>i</a:t>
            </a:r>
            <a:r>
              <a:rPr spc="-80" dirty="0"/>
              <a:t>n</a:t>
            </a:r>
            <a:r>
              <a:rPr spc="10" dirty="0"/>
              <a:t>g</a:t>
            </a:r>
          </a:p>
        </p:txBody>
      </p:sp>
      <p:sp>
        <p:nvSpPr>
          <p:cNvPr id="8" name="object 8"/>
          <p:cNvSpPr/>
          <p:nvPr/>
        </p:nvSpPr>
        <p:spPr>
          <a:xfrm>
            <a:off x="1028687" y="2638437"/>
            <a:ext cx="15951200" cy="904875"/>
          </a:xfrm>
          <a:custGeom>
            <a:avLst/>
            <a:gdLst/>
            <a:ahLst/>
            <a:cxnLst/>
            <a:rect l="l" t="t" r="r" b="b"/>
            <a:pathLst>
              <a:path w="15951200" h="904875">
                <a:moveTo>
                  <a:pt x="754253" y="0"/>
                </a:moveTo>
                <a:lnTo>
                  <a:pt x="0" y="0"/>
                </a:lnTo>
                <a:lnTo>
                  <a:pt x="0" y="66675"/>
                </a:lnTo>
                <a:lnTo>
                  <a:pt x="754253" y="66675"/>
                </a:lnTo>
                <a:lnTo>
                  <a:pt x="754253" y="0"/>
                </a:lnTo>
                <a:close/>
              </a:path>
              <a:path w="15951200" h="904875">
                <a:moveTo>
                  <a:pt x="2707195" y="838200"/>
                </a:moveTo>
                <a:lnTo>
                  <a:pt x="0" y="838200"/>
                </a:lnTo>
                <a:lnTo>
                  <a:pt x="0" y="904875"/>
                </a:lnTo>
                <a:lnTo>
                  <a:pt x="2707195" y="904875"/>
                </a:lnTo>
                <a:lnTo>
                  <a:pt x="2707195" y="838200"/>
                </a:lnTo>
                <a:close/>
              </a:path>
              <a:path w="15951200" h="904875">
                <a:moveTo>
                  <a:pt x="5122367" y="838200"/>
                </a:moveTo>
                <a:lnTo>
                  <a:pt x="3046336" y="838200"/>
                </a:lnTo>
                <a:lnTo>
                  <a:pt x="3046336" y="904875"/>
                </a:lnTo>
                <a:lnTo>
                  <a:pt x="5122367" y="904875"/>
                </a:lnTo>
                <a:lnTo>
                  <a:pt x="5122367" y="838200"/>
                </a:lnTo>
                <a:close/>
              </a:path>
              <a:path w="15951200" h="904875">
                <a:moveTo>
                  <a:pt x="15951111" y="0"/>
                </a:moveTo>
                <a:lnTo>
                  <a:pt x="11372177" y="0"/>
                </a:lnTo>
                <a:lnTo>
                  <a:pt x="1127302" y="0"/>
                </a:lnTo>
                <a:lnTo>
                  <a:pt x="1127302" y="66675"/>
                </a:lnTo>
                <a:lnTo>
                  <a:pt x="11372177" y="66675"/>
                </a:lnTo>
                <a:lnTo>
                  <a:pt x="15951111" y="66675"/>
                </a:lnTo>
                <a:lnTo>
                  <a:pt x="15951111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1889159"/>
            <a:ext cx="1597660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500" b="1" spc="320" dirty="0">
                <a:solidFill>
                  <a:srgbClr val="F7F7F7"/>
                </a:solidFill>
                <a:latin typeface="Arial"/>
                <a:cs typeface="Arial"/>
              </a:rPr>
              <a:t>a</a:t>
            </a:r>
            <a:r>
              <a:rPr sz="5500" b="1" spc="395" dirty="0">
                <a:solidFill>
                  <a:srgbClr val="F7F7F7"/>
                </a:solidFill>
                <a:latin typeface="Arial"/>
                <a:cs typeface="Arial"/>
              </a:rPr>
              <a:t>l</a:t>
            </a:r>
            <a:r>
              <a:rPr sz="5500" b="1" spc="5" dirty="0">
                <a:solidFill>
                  <a:srgbClr val="F7F7F7"/>
                </a:solidFill>
                <a:latin typeface="Arial"/>
                <a:cs typeface="Arial"/>
              </a:rPr>
              <a:t>g</a:t>
            </a:r>
            <a:r>
              <a:rPr sz="5500" b="1" spc="-155" dirty="0">
                <a:solidFill>
                  <a:srgbClr val="F7F7F7"/>
                </a:solidFill>
                <a:latin typeface="Arial"/>
                <a:cs typeface="Arial"/>
              </a:rPr>
              <a:t>o</a:t>
            </a:r>
            <a:r>
              <a:rPr sz="5500" b="1" spc="45" dirty="0">
                <a:solidFill>
                  <a:srgbClr val="F7F7F7"/>
                </a:solidFill>
                <a:latin typeface="Arial"/>
                <a:cs typeface="Arial"/>
              </a:rPr>
              <a:t>r</a:t>
            </a:r>
            <a:r>
              <a:rPr sz="5500" b="1" spc="90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r>
              <a:rPr sz="5500" b="1" spc="525" dirty="0">
                <a:solidFill>
                  <a:srgbClr val="F7F7F7"/>
                </a:solidFill>
                <a:latin typeface="Arial"/>
                <a:cs typeface="Arial"/>
              </a:rPr>
              <a:t>t</a:t>
            </a:r>
            <a:r>
              <a:rPr sz="5500" b="1" spc="-80" dirty="0">
                <a:solidFill>
                  <a:srgbClr val="F7F7F7"/>
                </a:solidFill>
                <a:latin typeface="Arial"/>
                <a:cs typeface="Arial"/>
              </a:rPr>
              <a:t>h</a:t>
            </a:r>
            <a:r>
              <a:rPr sz="5500" b="1" spc="95" dirty="0">
                <a:solidFill>
                  <a:srgbClr val="F7F7F7"/>
                </a:solidFill>
                <a:latin typeface="Arial"/>
                <a:cs typeface="Arial"/>
              </a:rPr>
              <a:t>m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525" dirty="0">
                <a:solidFill>
                  <a:srgbClr val="F7F7F7"/>
                </a:solidFill>
                <a:latin typeface="Arial"/>
                <a:cs typeface="Arial"/>
              </a:rPr>
              <a:t>t</a:t>
            </a:r>
            <a:r>
              <a:rPr sz="5500" b="1" spc="-80" dirty="0">
                <a:solidFill>
                  <a:srgbClr val="F7F7F7"/>
                </a:solidFill>
                <a:latin typeface="Arial"/>
                <a:cs typeface="Arial"/>
              </a:rPr>
              <a:t>h</a:t>
            </a:r>
            <a:r>
              <a:rPr sz="5500" b="1" spc="320" dirty="0">
                <a:solidFill>
                  <a:srgbClr val="F7F7F7"/>
                </a:solidFill>
                <a:latin typeface="Arial"/>
                <a:cs typeface="Arial"/>
              </a:rPr>
              <a:t>a</a:t>
            </a:r>
            <a:r>
              <a:rPr sz="5500" b="1" spc="530" dirty="0">
                <a:solidFill>
                  <a:srgbClr val="F7F7F7"/>
                </a:solidFill>
                <a:latin typeface="Arial"/>
                <a:cs typeface="Arial"/>
              </a:rPr>
              <a:t>t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90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r>
              <a:rPr sz="5500" b="1" spc="-350" dirty="0">
                <a:solidFill>
                  <a:srgbClr val="F7F7F7"/>
                </a:solidFill>
                <a:latin typeface="Arial"/>
                <a:cs typeface="Arial"/>
              </a:rPr>
              <a:t>s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-355" dirty="0">
                <a:solidFill>
                  <a:srgbClr val="F7F7F7"/>
                </a:solidFill>
                <a:latin typeface="Arial"/>
                <a:cs typeface="Arial"/>
              </a:rPr>
              <a:t>s</a:t>
            </a:r>
            <a:r>
              <a:rPr sz="5500" b="1" spc="-135" dirty="0">
                <a:solidFill>
                  <a:srgbClr val="F7F7F7"/>
                </a:solidFill>
                <a:latin typeface="Arial"/>
                <a:cs typeface="Arial"/>
              </a:rPr>
              <a:t>u</a:t>
            </a:r>
            <a:r>
              <a:rPr sz="5500" b="1" spc="90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r>
              <a:rPr sz="5500" b="1" spc="525" dirty="0">
                <a:solidFill>
                  <a:srgbClr val="F7F7F7"/>
                </a:solidFill>
                <a:latin typeface="Arial"/>
                <a:cs typeface="Arial"/>
              </a:rPr>
              <a:t>t</a:t>
            </a:r>
            <a:r>
              <a:rPr sz="5500" b="1" spc="320" dirty="0">
                <a:solidFill>
                  <a:srgbClr val="F7F7F7"/>
                </a:solidFill>
                <a:latin typeface="Arial"/>
                <a:cs typeface="Arial"/>
              </a:rPr>
              <a:t>a</a:t>
            </a:r>
            <a:r>
              <a:rPr sz="5500" b="1" dirty="0">
                <a:solidFill>
                  <a:srgbClr val="F7F7F7"/>
                </a:solidFill>
                <a:latin typeface="Arial"/>
                <a:cs typeface="Arial"/>
              </a:rPr>
              <a:t>b</a:t>
            </a:r>
            <a:r>
              <a:rPr sz="5500" b="1" spc="395" dirty="0">
                <a:solidFill>
                  <a:srgbClr val="F7F7F7"/>
                </a:solidFill>
                <a:latin typeface="Arial"/>
                <a:cs typeface="Arial"/>
              </a:rPr>
              <a:t>l</a:t>
            </a:r>
            <a:r>
              <a:rPr sz="5500" b="1" spc="95" dirty="0">
                <a:solidFill>
                  <a:srgbClr val="F7F7F7"/>
                </a:solidFill>
                <a:latin typeface="Arial"/>
                <a:cs typeface="Arial"/>
              </a:rPr>
              <a:t>e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335" dirty="0">
                <a:solidFill>
                  <a:srgbClr val="F7F7F7"/>
                </a:solidFill>
                <a:latin typeface="Arial"/>
                <a:cs typeface="Arial"/>
              </a:rPr>
              <a:t>f</a:t>
            </a:r>
            <a:r>
              <a:rPr sz="5500" b="1" spc="-155" dirty="0">
                <a:solidFill>
                  <a:srgbClr val="F7F7F7"/>
                </a:solidFill>
                <a:latin typeface="Arial"/>
                <a:cs typeface="Arial"/>
              </a:rPr>
              <a:t>o</a:t>
            </a:r>
            <a:r>
              <a:rPr sz="5500" b="1" spc="50" dirty="0">
                <a:solidFill>
                  <a:srgbClr val="F7F7F7"/>
                </a:solidFill>
                <a:latin typeface="Arial"/>
                <a:cs typeface="Arial"/>
              </a:rPr>
              <a:t>r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525" dirty="0">
                <a:solidFill>
                  <a:srgbClr val="F7F7F7"/>
                </a:solidFill>
                <a:latin typeface="Arial"/>
                <a:cs typeface="Arial"/>
              </a:rPr>
              <a:t>t</a:t>
            </a:r>
            <a:r>
              <a:rPr sz="5500" b="1" spc="-80" dirty="0">
                <a:solidFill>
                  <a:srgbClr val="F7F7F7"/>
                </a:solidFill>
                <a:latin typeface="Arial"/>
                <a:cs typeface="Arial"/>
              </a:rPr>
              <a:t>h</a:t>
            </a:r>
            <a:r>
              <a:rPr sz="5500" b="1" spc="95" dirty="0">
                <a:solidFill>
                  <a:srgbClr val="F7F7F7"/>
                </a:solidFill>
                <a:latin typeface="Arial"/>
                <a:cs typeface="Arial"/>
              </a:rPr>
              <a:t>e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45" dirty="0">
                <a:solidFill>
                  <a:srgbClr val="F7F7F7"/>
                </a:solidFill>
                <a:latin typeface="Arial"/>
                <a:cs typeface="Arial"/>
              </a:rPr>
              <a:t>pr</a:t>
            </a:r>
            <a:r>
              <a:rPr sz="5500" b="1" spc="-155" dirty="0">
                <a:solidFill>
                  <a:srgbClr val="F7F7F7"/>
                </a:solidFill>
                <a:latin typeface="Arial"/>
                <a:cs typeface="Arial"/>
              </a:rPr>
              <a:t>o</a:t>
            </a:r>
            <a:r>
              <a:rPr sz="5500" b="1" dirty="0">
                <a:solidFill>
                  <a:srgbClr val="F7F7F7"/>
                </a:solidFill>
                <a:latin typeface="Arial"/>
                <a:cs typeface="Arial"/>
              </a:rPr>
              <a:t>b</a:t>
            </a:r>
            <a:r>
              <a:rPr sz="5500" b="1" spc="395" dirty="0">
                <a:solidFill>
                  <a:srgbClr val="F7F7F7"/>
                </a:solidFill>
                <a:latin typeface="Arial"/>
                <a:cs typeface="Arial"/>
              </a:rPr>
              <a:t>l</a:t>
            </a:r>
            <a:r>
              <a:rPr sz="5500" b="1" spc="90" dirty="0">
                <a:solidFill>
                  <a:srgbClr val="F7F7F7"/>
                </a:solidFill>
                <a:latin typeface="Arial"/>
                <a:cs typeface="Arial"/>
              </a:rPr>
              <a:t>e</a:t>
            </a:r>
            <a:r>
              <a:rPr sz="5500" b="1" spc="95" dirty="0">
                <a:solidFill>
                  <a:srgbClr val="F7F7F7"/>
                </a:solidFill>
                <a:latin typeface="Arial"/>
                <a:cs typeface="Arial"/>
              </a:rPr>
              <a:t>m</a:t>
            </a:r>
            <a:r>
              <a:rPr sz="5500" b="1" spc="-2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-135" dirty="0">
                <a:solidFill>
                  <a:srgbClr val="F7F7F7"/>
                </a:solidFill>
                <a:latin typeface="Arial"/>
                <a:cs typeface="Arial"/>
              </a:rPr>
              <a:t>u</a:t>
            </a:r>
            <a:r>
              <a:rPr sz="5500" b="1" spc="-355" dirty="0">
                <a:solidFill>
                  <a:srgbClr val="F7F7F7"/>
                </a:solidFill>
                <a:latin typeface="Arial"/>
                <a:cs typeface="Arial"/>
              </a:rPr>
              <a:t>s</a:t>
            </a:r>
            <a:r>
              <a:rPr sz="5500" b="1" spc="90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r>
              <a:rPr sz="5500" b="1" spc="-80" dirty="0">
                <a:solidFill>
                  <a:srgbClr val="F7F7F7"/>
                </a:solidFill>
                <a:latin typeface="Arial"/>
                <a:cs typeface="Arial"/>
              </a:rPr>
              <a:t>n</a:t>
            </a:r>
            <a:r>
              <a:rPr sz="5500" b="1" spc="5" dirty="0">
                <a:solidFill>
                  <a:srgbClr val="F7F7F7"/>
                </a:solidFill>
                <a:latin typeface="Arial"/>
                <a:cs typeface="Arial"/>
              </a:rPr>
              <a:t>g  </a:t>
            </a:r>
            <a:r>
              <a:rPr sz="5500" b="1" spc="95" dirty="0">
                <a:solidFill>
                  <a:srgbClr val="F7F7F7"/>
                </a:solidFill>
                <a:latin typeface="Arial"/>
                <a:cs typeface="Arial"/>
              </a:rPr>
              <a:t>accuracy</a:t>
            </a:r>
            <a:r>
              <a:rPr sz="5500" b="1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5500" b="1" spc="-60" dirty="0">
                <a:solidFill>
                  <a:srgbClr val="F7F7F7"/>
                </a:solidFill>
                <a:latin typeface="Arial"/>
                <a:cs typeface="Arial"/>
              </a:rPr>
              <a:t>score</a:t>
            </a:r>
            <a:endParaRPr sz="5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7008" y="956821"/>
            <a:ext cx="504825" cy="504825"/>
            <a:chOff x="16757008" y="956821"/>
            <a:chExt cx="504825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4"/>
              <a:ext cx="133354" cy="2280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65" y="107165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613" y="1029777"/>
            <a:ext cx="472440" cy="483870"/>
            <a:chOff x="1030613" y="1029777"/>
            <a:chExt cx="472440" cy="483870"/>
          </a:xfrm>
        </p:grpSpPr>
        <p:sp>
          <p:nvSpPr>
            <p:cNvPr id="7" name="object 7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6"/>
              <a:ext cx="317384" cy="4770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1862" y="3920978"/>
            <a:ext cx="7153274" cy="59531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28700" y="3024243"/>
            <a:ext cx="1095375" cy="85725"/>
          </a:xfrm>
          <a:custGeom>
            <a:avLst/>
            <a:gdLst/>
            <a:ahLst/>
            <a:cxnLst/>
            <a:rect l="l" t="t" r="r" b="b"/>
            <a:pathLst>
              <a:path w="1095375" h="85725">
                <a:moveTo>
                  <a:pt x="1095086" y="85724"/>
                </a:moveTo>
                <a:lnTo>
                  <a:pt x="0" y="85724"/>
                </a:lnTo>
                <a:lnTo>
                  <a:pt x="0" y="0"/>
                </a:lnTo>
                <a:lnTo>
                  <a:pt x="1095086" y="0"/>
                </a:lnTo>
                <a:lnTo>
                  <a:pt x="1095086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9245" y="3024250"/>
            <a:ext cx="6677659" cy="85725"/>
          </a:xfrm>
          <a:custGeom>
            <a:avLst/>
            <a:gdLst/>
            <a:ahLst/>
            <a:cxnLst/>
            <a:rect l="l" t="t" r="r" b="b"/>
            <a:pathLst>
              <a:path w="6677659" h="85725">
                <a:moveTo>
                  <a:pt x="6677050" y="0"/>
                </a:moveTo>
                <a:lnTo>
                  <a:pt x="3653586" y="0"/>
                </a:lnTo>
                <a:lnTo>
                  <a:pt x="0" y="0"/>
                </a:lnTo>
                <a:lnTo>
                  <a:pt x="0" y="85725"/>
                </a:lnTo>
                <a:lnTo>
                  <a:pt x="3653586" y="85725"/>
                </a:lnTo>
                <a:lnTo>
                  <a:pt x="6677050" y="85725"/>
                </a:lnTo>
                <a:lnTo>
                  <a:pt x="6677050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2074950"/>
            <a:ext cx="82734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270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z="7000" b="1" spc="-24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7000" b="1" spc="-12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7000" b="1" spc="-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7000" b="1" spc="-160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7000" b="1" spc="95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z="7000" b="1" spc="-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7000" b="1" spc="310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z="7000" b="1" spc="-44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7000" b="1" spc="-835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12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7000" b="1" spc="-250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160" dirty="0">
                <a:solidFill>
                  <a:srgbClr val="00003B"/>
                </a:solidFill>
                <a:latin typeface="Tahoma"/>
                <a:cs typeface="Tahoma"/>
              </a:rPr>
              <a:t>ss</a:t>
            </a:r>
            <a:r>
              <a:rPr sz="7000" b="1" spc="-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7000" b="1" spc="-24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7000" b="1" spc="-295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endParaRPr sz="7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4365" y="107165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7F7F7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F7F7F7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F7F7F7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F7F7F7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F7F7F7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6893" y="0"/>
            <a:ext cx="17371695" cy="8199120"/>
            <a:chOff x="916893" y="0"/>
            <a:chExt cx="17371695" cy="8199120"/>
          </a:xfrm>
        </p:grpSpPr>
        <p:sp>
          <p:nvSpPr>
            <p:cNvPr id="4" name="object 4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2549" y="0"/>
              <a:ext cx="7355451" cy="81985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6889" y="4585664"/>
              <a:ext cx="4650105" cy="1152525"/>
            </a:xfrm>
            <a:custGeom>
              <a:avLst/>
              <a:gdLst/>
              <a:ahLst/>
              <a:cxnLst/>
              <a:rect l="l" t="t" r="r" b="b"/>
              <a:pathLst>
                <a:path w="4650105" h="1152525">
                  <a:moveTo>
                    <a:pt x="1095082" y="0"/>
                  </a:moveTo>
                  <a:lnTo>
                    <a:pt x="0" y="0"/>
                  </a:lnTo>
                  <a:lnTo>
                    <a:pt x="0" y="85725"/>
                  </a:lnTo>
                  <a:lnTo>
                    <a:pt x="1095082" y="85725"/>
                  </a:lnTo>
                  <a:lnTo>
                    <a:pt x="1095082" y="0"/>
                  </a:lnTo>
                  <a:close/>
                </a:path>
                <a:path w="4650105" h="1152525">
                  <a:moveTo>
                    <a:pt x="1151089" y="1066800"/>
                  </a:moveTo>
                  <a:lnTo>
                    <a:pt x="0" y="1066800"/>
                  </a:lnTo>
                  <a:lnTo>
                    <a:pt x="0" y="1152525"/>
                  </a:lnTo>
                  <a:lnTo>
                    <a:pt x="1151089" y="1152525"/>
                  </a:lnTo>
                  <a:lnTo>
                    <a:pt x="1151089" y="1066800"/>
                  </a:lnTo>
                  <a:close/>
                </a:path>
                <a:path w="4650105" h="1152525">
                  <a:moveTo>
                    <a:pt x="3392982" y="0"/>
                  </a:moveTo>
                  <a:lnTo>
                    <a:pt x="1570545" y="0"/>
                  </a:lnTo>
                  <a:lnTo>
                    <a:pt x="1570545" y="85725"/>
                  </a:lnTo>
                  <a:lnTo>
                    <a:pt x="3392982" y="85725"/>
                  </a:lnTo>
                  <a:lnTo>
                    <a:pt x="3392982" y="0"/>
                  </a:lnTo>
                  <a:close/>
                </a:path>
                <a:path w="4650105" h="1152525">
                  <a:moveTo>
                    <a:pt x="4649978" y="1066800"/>
                  </a:moveTo>
                  <a:lnTo>
                    <a:pt x="1626552" y="1066800"/>
                  </a:lnTo>
                  <a:lnTo>
                    <a:pt x="1626552" y="1152525"/>
                  </a:lnTo>
                  <a:lnTo>
                    <a:pt x="4649978" y="1152525"/>
                  </a:lnTo>
                  <a:lnTo>
                    <a:pt x="4649978" y="10668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4193" y="3636369"/>
            <a:ext cx="467614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60" dirty="0">
                <a:latin typeface="Tahoma"/>
                <a:cs typeface="Tahoma"/>
              </a:rPr>
              <a:t>Logistic </a:t>
            </a:r>
            <a:r>
              <a:rPr sz="7000" spc="-55" dirty="0">
                <a:latin typeface="Tahoma"/>
                <a:cs typeface="Tahoma"/>
              </a:rPr>
              <a:t> </a:t>
            </a:r>
            <a:r>
              <a:rPr sz="7000" spc="-835" dirty="0">
                <a:latin typeface="Tahoma"/>
                <a:cs typeface="Tahoma"/>
              </a:rPr>
              <a:t>R</a:t>
            </a:r>
            <a:r>
              <a:rPr sz="7000" spc="-145" dirty="0">
                <a:latin typeface="Tahoma"/>
                <a:cs typeface="Tahoma"/>
              </a:rPr>
              <a:t>e</a:t>
            </a:r>
            <a:r>
              <a:rPr sz="7000" spc="-120" dirty="0">
                <a:latin typeface="Tahoma"/>
                <a:cs typeface="Tahoma"/>
              </a:rPr>
              <a:t>g</a:t>
            </a:r>
            <a:r>
              <a:rPr sz="7000" spc="-250" dirty="0">
                <a:latin typeface="Tahoma"/>
                <a:cs typeface="Tahoma"/>
              </a:rPr>
              <a:t>r</a:t>
            </a:r>
            <a:r>
              <a:rPr sz="7000" spc="-145" dirty="0">
                <a:latin typeface="Tahoma"/>
                <a:cs typeface="Tahoma"/>
              </a:rPr>
              <a:t>e</a:t>
            </a:r>
            <a:r>
              <a:rPr sz="7000" spc="-160" dirty="0">
                <a:latin typeface="Tahoma"/>
                <a:cs typeface="Tahoma"/>
              </a:rPr>
              <a:t>ss</a:t>
            </a:r>
            <a:r>
              <a:rPr sz="7000" spc="-50" dirty="0">
                <a:latin typeface="Tahoma"/>
                <a:cs typeface="Tahoma"/>
              </a:rPr>
              <a:t>i</a:t>
            </a:r>
            <a:r>
              <a:rPr sz="7000" spc="-240" dirty="0">
                <a:latin typeface="Tahoma"/>
                <a:cs typeface="Tahoma"/>
              </a:rPr>
              <a:t>o</a:t>
            </a:r>
            <a:r>
              <a:rPr sz="7000" spc="-295" dirty="0">
                <a:latin typeface="Tahoma"/>
                <a:cs typeface="Tahoma"/>
              </a:rPr>
              <a:t>n</a:t>
            </a:r>
            <a:endParaRPr sz="7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66383" y="4078605"/>
            <a:ext cx="10282555" cy="5433695"/>
            <a:chOff x="6666383" y="4078605"/>
            <a:chExt cx="10282555" cy="54336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383" y="4078605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383" y="7942348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383" y="6220028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4069" y="9007242"/>
              <a:ext cx="504825" cy="504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6924" y="9146275"/>
              <a:ext cx="133354" cy="2280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33629" y="3869690"/>
            <a:ext cx="7674609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In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this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case,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we're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7F7F7"/>
                </a:solidFill>
                <a:latin typeface="Tahoma"/>
                <a:cs typeface="Tahoma"/>
              </a:rPr>
              <a:t>using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logistic</a:t>
            </a:r>
            <a:r>
              <a:rPr sz="2400" spc="-17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regression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7F7F7"/>
                </a:solidFill>
                <a:latin typeface="Tahoma"/>
                <a:cs typeface="Tahoma"/>
              </a:rPr>
              <a:t>model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the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</a:rPr>
              <a:t>relationship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between </a:t>
            </a:r>
            <a:r>
              <a:rPr sz="2400" spc="55" dirty="0">
                <a:solidFill>
                  <a:srgbClr val="F7F7F7"/>
                </a:solidFill>
                <a:latin typeface="Tahoma"/>
                <a:cs typeface="Tahoma"/>
              </a:rPr>
              <a:t>customer characteristics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and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churn</a:t>
            </a:r>
            <a:r>
              <a:rPr sz="2400" spc="-1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7F7F7"/>
                </a:solidFill>
                <a:latin typeface="Tahoma"/>
                <a:cs typeface="Tahoma"/>
              </a:rPr>
              <a:t>behavior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33629" y="6011112"/>
            <a:ext cx="7654925" cy="300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10" dirty="0">
                <a:solidFill>
                  <a:srgbClr val="F7F7F7"/>
                </a:solidFill>
                <a:latin typeface="Tahoma"/>
                <a:cs typeface="Tahoma"/>
              </a:rPr>
              <a:t>Our 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</a:rPr>
              <a:t>dataset </a:t>
            </a:r>
            <a:r>
              <a:rPr sz="2400" spc="65" dirty="0">
                <a:solidFill>
                  <a:srgbClr val="F7F7F7"/>
                </a:solidFill>
                <a:latin typeface="Tahoma"/>
                <a:cs typeface="Tahoma"/>
              </a:rPr>
              <a:t>includes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features </a:t>
            </a:r>
            <a:r>
              <a:rPr sz="2400" spc="60" dirty="0">
                <a:solidFill>
                  <a:srgbClr val="F7F7F7"/>
                </a:solidFill>
                <a:latin typeface="Tahoma"/>
                <a:cs typeface="Tahoma"/>
              </a:rPr>
              <a:t>such </a:t>
            </a:r>
            <a:r>
              <a:rPr sz="2400" spc="55" dirty="0">
                <a:solidFill>
                  <a:srgbClr val="F7F7F7"/>
                </a:solidFill>
                <a:latin typeface="Tahoma"/>
                <a:cs typeface="Tahoma"/>
              </a:rPr>
              <a:t>as customer </a:t>
            </a:r>
            <a:r>
              <a:rPr sz="2400" spc="6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demographics,</a:t>
            </a:r>
            <a:r>
              <a:rPr sz="2400" spc="-1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7F7F7"/>
                </a:solidFill>
                <a:latin typeface="Tahoma"/>
                <a:cs typeface="Tahoma"/>
              </a:rPr>
              <a:t>usage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7F7F7"/>
                </a:solidFill>
                <a:latin typeface="Tahoma"/>
                <a:cs typeface="Tahoma"/>
              </a:rPr>
              <a:t>patterns,</a:t>
            </a:r>
            <a:r>
              <a:rPr sz="2400" spc="-1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and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account</a:t>
            </a:r>
            <a:r>
              <a:rPr sz="2400" spc="-19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information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ahoma"/>
              <a:cs typeface="Tahoma"/>
            </a:endParaRPr>
          </a:p>
          <a:p>
            <a:pPr marL="12700" marR="46990">
              <a:lnSpc>
                <a:spcPct val="114599"/>
              </a:lnSpc>
            </a:pPr>
            <a:r>
              <a:rPr sz="2400" spc="10" dirty="0">
                <a:solidFill>
                  <a:srgbClr val="F7F7F7"/>
                </a:solidFill>
                <a:latin typeface="Tahoma"/>
                <a:cs typeface="Tahoma"/>
              </a:rPr>
              <a:t>We 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</a:rPr>
              <a:t>can </a:t>
            </a:r>
            <a:r>
              <a:rPr sz="2400" spc="55" dirty="0">
                <a:solidFill>
                  <a:srgbClr val="F7F7F7"/>
                </a:solidFill>
                <a:latin typeface="Tahoma"/>
                <a:cs typeface="Tahoma"/>
              </a:rPr>
              <a:t>use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logistic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regression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identify the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features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7F7F7"/>
                </a:solidFill>
                <a:latin typeface="Tahoma"/>
                <a:cs typeface="Tahoma"/>
              </a:rPr>
              <a:t>that are </a:t>
            </a:r>
            <a:r>
              <a:rPr sz="2400" spc="60" dirty="0">
                <a:solidFill>
                  <a:srgbClr val="F7F7F7"/>
                </a:solidFill>
                <a:latin typeface="Tahoma"/>
                <a:cs typeface="Tahoma"/>
              </a:rPr>
              <a:t>most </a:t>
            </a:r>
            <a:r>
              <a:rPr sz="2400" spc="30" dirty="0">
                <a:solidFill>
                  <a:srgbClr val="F7F7F7"/>
                </a:solidFill>
                <a:latin typeface="Tahoma"/>
                <a:cs typeface="Tahoma"/>
              </a:rPr>
              <a:t>strongly </a:t>
            </a:r>
            <a:r>
              <a:rPr sz="2400" spc="55" dirty="0">
                <a:solidFill>
                  <a:srgbClr val="F7F7F7"/>
                </a:solidFill>
                <a:latin typeface="Tahoma"/>
                <a:cs typeface="Tahoma"/>
              </a:rPr>
              <a:t>associated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with </a:t>
            </a:r>
            <a:r>
              <a:rPr sz="2400" spc="15" dirty="0">
                <a:solidFill>
                  <a:srgbClr val="F7F7F7"/>
                </a:solidFill>
                <a:latin typeface="Tahoma"/>
                <a:cs typeface="Tahoma"/>
              </a:rPr>
              <a:t>churn,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and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understand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how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these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features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interact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7F7F7"/>
                </a:solidFill>
                <a:latin typeface="Tahoma"/>
                <a:cs typeface="Tahoma"/>
              </a:rPr>
              <a:t>with</a:t>
            </a:r>
            <a:r>
              <a:rPr sz="2400" spc="-18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7F7F7"/>
                </a:solidFill>
                <a:latin typeface="Tahoma"/>
                <a:cs typeface="Tahoma"/>
              </a:rPr>
              <a:t>each</a:t>
            </a:r>
            <a:r>
              <a:rPr sz="2400" spc="-1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7F7F7"/>
                </a:solidFill>
                <a:latin typeface="Tahoma"/>
                <a:cs typeface="Tahoma"/>
              </a:rPr>
              <a:t>other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3829613"/>
            <a:ext cx="1095375" cy="85725"/>
          </a:xfrm>
          <a:custGeom>
            <a:avLst/>
            <a:gdLst/>
            <a:ahLst/>
            <a:cxnLst/>
            <a:rect l="l" t="t" r="r" b="b"/>
            <a:pathLst>
              <a:path w="1095375" h="85725">
                <a:moveTo>
                  <a:pt x="1095086" y="85724"/>
                </a:moveTo>
                <a:lnTo>
                  <a:pt x="0" y="85724"/>
                </a:lnTo>
                <a:lnTo>
                  <a:pt x="0" y="0"/>
                </a:lnTo>
                <a:lnTo>
                  <a:pt x="1095086" y="0"/>
                </a:lnTo>
                <a:lnTo>
                  <a:pt x="1095086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251" y="3829613"/>
            <a:ext cx="1822450" cy="85725"/>
          </a:xfrm>
          <a:custGeom>
            <a:avLst/>
            <a:gdLst/>
            <a:ahLst/>
            <a:cxnLst/>
            <a:rect l="l" t="t" r="r" b="b"/>
            <a:pathLst>
              <a:path w="1822450" h="85725">
                <a:moveTo>
                  <a:pt x="1822431" y="85724"/>
                </a:moveTo>
                <a:lnTo>
                  <a:pt x="0" y="85724"/>
                </a:lnTo>
                <a:lnTo>
                  <a:pt x="0" y="0"/>
                </a:lnTo>
                <a:lnTo>
                  <a:pt x="1822431" y="0"/>
                </a:lnTo>
                <a:lnTo>
                  <a:pt x="1822431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4896413"/>
            <a:ext cx="1151255" cy="85725"/>
          </a:xfrm>
          <a:custGeom>
            <a:avLst/>
            <a:gdLst/>
            <a:ahLst/>
            <a:cxnLst/>
            <a:rect l="l" t="t" r="r" b="b"/>
            <a:pathLst>
              <a:path w="1151255" h="85725">
                <a:moveTo>
                  <a:pt x="1151090" y="85724"/>
                </a:moveTo>
                <a:lnTo>
                  <a:pt x="0" y="85724"/>
                </a:lnTo>
                <a:lnTo>
                  <a:pt x="0" y="0"/>
                </a:lnTo>
                <a:lnTo>
                  <a:pt x="1151090" y="0"/>
                </a:lnTo>
                <a:lnTo>
                  <a:pt x="1151090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5255" y="4896413"/>
            <a:ext cx="3023870" cy="85725"/>
          </a:xfrm>
          <a:custGeom>
            <a:avLst/>
            <a:gdLst/>
            <a:ahLst/>
            <a:cxnLst/>
            <a:rect l="l" t="t" r="r" b="b"/>
            <a:pathLst>
              <a:path w="3023870" h="85725">
                <a:moveTo>
                  <a:pt x="3023430" y="85724"/>
                </a:moveTo>
                <a:lnTo>
                  <a:pt x="0" y="85724"/>
                </a:lnTo>
                <a:lnTo>
                  <a:pt x="0" y="0"/>
                </a:lnTo>
                <a:lnTo>
                  <a:pt x="3023430" y="0"/>
                </a:lnTo>
                <a:lnTo>
                  <a:pt x="3023430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880321"/>
            <a:ext cx="467614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60" dirty="0">
                <a:solidFill>
                  <a:srgbClr val="00003B"/>
                </a:solidFill>
                <a:latin typeface="Tahoma"/>
                <a:cs typeface="Tahoma"/>
              </a:rPr>
              <a:t>Logistic </a:t>
            </a:r>
            <a:r>
              <a:rPr sz="7000" spc="-5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7000" spc="-835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7000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spc="-12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7000" spc="-250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7000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spc="-160" dirty="0">
                <a:solidFill>
                  <a:srgbClr val="00003B"/>
                </a:solidFill>
                <a:latin typeface="Tahoma"/>
                <a:cs typeface="Tahoma"/>
              </a:rPr>
              <a:t>ss</a:t>
            </a:r>
            <a:r>
              <a:rPr sz="7000" spc="-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7000" spc="-24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7000" spc="-295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endParaRPr sz="7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8700" y="8756008"/>
            <a:ext cx="504825" cy="504825"/>
            <a:chOff x="1028700" y="8756008"/>
            <a:chExt cx="504825" cy="5048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8756008"/>
              <a:ext cx="504825" cy="504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555" y="8895041"/>
              <a:ext cx="133354" cy="22809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30613" y="1029778"/>
            <a:ext cx="472440" cy="483870"/>
            <a:chOff x="1030613" y="1029778"/>
            <a:chExt cx="472440" cy="483870"/>
          </a:xfrm>
        </p:grpSpPr>
        <p:sp>
          <p:nvSpPr>
            <p:cNvPr id="11" name="object 11"/>
            <p:cNvSpPr/>
            <p:nvPr/>
          </p:nvSpPr>
          <p:spPr>
            <a:xfrm>
              <a:off x="1030613" y="1029778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2499" y="3221604"/>
            <a:ext cx="104775" cy="1047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029744" y="3012689"/>
            <a:ext cx="736727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25" dirty="0">
                <a:latin typeface="Tahoma"/>
                <a:cs typeface="Tahoma"/>
              </a:rPr>
              <a:t>One </a:t>
            </a:r>
            <a:r>
              <a:rPr sz="2400" spc="40" dirty="0">
                <a:latin typeface="Tahoma"/>
                <a:cs typeface="Tahoma"/>
              </a:rPr>
              <a:t>benefit </a:t>
            </a:r>
            <a:r>
              <a:rPr sz="2400" spc="25" dirty="0">
                <a:latin typeface="Tahoma"/>
                <a:cs typeface="Tahoma"/>
              </a:rPr>
              <a:t>of </a:t>
            </a:r>
            <a:r>
              <a:rPr sz="2400" spc="50" dirty="0">
                <a:latin typeface="Tahoma"/>
                <a:cs typeface="Tahoma"/>
              </a:rPr>
              <a:t>logistic </a:t>
            </a:r>
            <a:r>
              <a:rPr sz="2400" spc="35" dirty="0">
                <a:latin typeface="Tahoma"/>
                <a:cs typeface="Tahoma"/>
              </a:rPr>
              <a:t>regression </a:t>
            </a:r>
            <a:r>
              <a:rPr sz="2400" spc="70" dirty="0">
                <a:latin typeface="Tahoma"/>
                <a:cs typeface="Tahoma"/>
              </a:rPr>
              <a:t>is </a:t>
            </a:r>
            <a:r>
              <a:rPr sz="2400" spc="30" dirty="0">
                <a:latin typeface="Tahoma"/>
                <a:cs typeface="Tahoma"/>
              </a:rPr>
              <a:t>that </a:t>
            </a:r>
            <a:r>
              <a:rPr sz="2400" spc="45" dirty="0">
                <a:latin typeface="Tahoma"/>
                <a:cs typeface="Tahoma"/>
              </a:rPr>
              <a:t>it provides 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interpretable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coefficients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that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can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help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us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understand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the </a:t>
            </a:r>
            <a:r>
              <a:rPr sz="2400" spc="45" dirty="0">
                <a:latin typeface="Tahoma"/>
                <a:cs typeface="Tahoma"/>
              </a:rPr>
              <a:t>direction </a:t>
            </a:r>
            <a:r>
              <a:rPr sz="2400" spc="35" dirty="0">
                <a:latin typeface="Tahoma"/>
                <a:cs typeface="Tahoma"/>
              </a:rPr>
              <a:t>and </a:t>
            </a:r>
            <a:r>
              <a:rPr sz="2400" spc="30" dirty="0">
                <a:latin typeface="Tahoma"/>
                <a:cs typeface="Tahoma"/>
              </a:rPr>
              <a:t>magnitude </a:t>
            </a:r>
            <a:r>
              <a:rPr sz="2400" spc="25" dirty="0">
                <a:latin typeface="Tahoma"/>
                <a:cs typeface="Tahoma"/>
              </a:rPr>
              <a:t>of </a:t>
            </a:r>
            <a:r>
              <a:rPr sz="2400" spc="35" dirty="0">
                <a:latin typeface="Tahoma"/>
                <a:cs typeface="Tahoma"/>
              </a:rPr>
              <a:t>the </a:t>
            </a:r>
            <a:r>
              <a:rPr sz="2400" spc="50" dirty="0">
                <a:latin typeface="Tahoma"/>
                <a:cs typeface="Tahoma"/>
              </a:rPr>
              <a:t>relationships </a:t>
            </a:r>
            <a:r>
              <a:rPr sz="2400" spc="5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between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features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outcomes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2499" y="7755256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029744" y="5279516"/>
            <a:ext cx="7739380" cy="396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260">
              <a:lnSpc>
                <a:spcPct val="114599"/>
              </a:lnSpc>
              <a:spcBef>
                <a:spcPts val="100"/>
              </a:spcBef>
            </a:pPr>
            <a:r>
              <a:rPr sz="2400" spc="25" dirty="0">
                <a:latin typeface="Tahoma"/>
                <a:cs typeface="Tahoma"/>
              </a:rPr>
              <a:t>However,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one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challenge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with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logistic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regression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70" dirty="0">
                <a:latin typeface="Tahoma"/>
                <a:cs typeface="Tahoma"/>
              </a:rPr>
              <a:t>is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that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it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65" dirty="0">
                <a:latin typeface="Tahoma"/>
                <a:cs typeface="Tahoma"/>
              </a:rPr>
              <a:t>assumes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linear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relationship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between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features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and </a:t>
            </a:r>
            <a:r>
              <a:rPr sz="2400" spc="40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the </a:t>
            </a:r>
            <a:r>
              <a:rPr sz="2400" spc="55" dirty="0">
                <a:latin typeface="Tahoma"/>
                <a:cs typeface="Tahoma"/>
              </a:rPr>
              <a:t>log-odds </a:t>
            </a:r>
            <a:r>
              <a:rPr sz="2400" spc="25" dirty="0">
                <a:latin typeface="Tahoma"/>
                <a:cs typeface="Tahoma"/>
              </a:rPr>
              <a:t>of </a:t>
            </a:r>
            <a:r>
              <a:rPr sz="2400" spc="35" dirty="0">
                <a:latin typeface="Tahoma"/>
                <a:cs typeface="Tahoma"/>
              </a:rPr>
              <a:t>the outcome. If </a:t>
            </a:r>
            <a:r>
              <a:rPr sz="2400" spc="50" dirty="0">
                <a:latin typeface="Tahoma"/>
                <a:cs typeface="Tahoma"/>
              </a:rPr>
              <a:t>this assumption </a:t>
            </a:r>
            <a:r>
              <a:rPr sz="2400" spc="70" dirty="0">
                <a:latin typeface="Tahoma"/>
                <a:cs typeface="Tahoma"/>
              </a:rPr>
              <a:t>is </a:t>
            </a:r>
            <a:r>
              <a:rPr sz="2400" spc="35" dirty="0">
                <a:latin typeface="Tahoma"/>
                <a:cs typeface="Tahoma"/>
              </a:rPr>
              <a:t>not </a:t>
            </a:r>
            <a:r>
              <a:rPr sz="2400" spc="4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met,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we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may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need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consider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more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65" dirty="0">
                <a:latin typeface="Tahoma"/>
                <a:cs typeface="Tahoma"/>
              </a:rPr>
              <a:t>complex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modeling </a:t>
            </a:r>
            <a:r>
              <a:rPr sz="2400" spc="50" dirty="0">
                <a:latin typeface="Tahoma"/>
                <a:cs typeface="Tahoma"/>
              </a:rPr>
              <a:t> techniques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345"/>
              </a:spcBef>
            </a:pPr>
            <a:r>
              <a:rPr sz="2400" spc="45" dirty="0">
                <a:latin typeface="Tahoma"/>
                <a:cs typeface="Tahoma"/>
              </a:rPr>
              <a:t>Once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we've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b="1" spc="5" dirty="0">
                <a:latin typeface="Trebuchet MS"/>
                <a:cs typeface="Trebuchet MS"/>
              </a:rPr>
              <a:t>built</a:t>
            </a:r>
            <a:r>
              <a:rPr sz="2400" b="1" spc="-155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logistic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regression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model,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we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can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use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it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make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b="1" spc="10" dirty="0">
                <a:latin typeface="Trebuchet MS"/>
                <a:cs typeface="Trebuchet MS"/>
              </a:rPr>
              <a:t>predictions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ahoma"/>
                <a:cs typeface="Tahoma"/>
              </a:rPr>
              <a:t>about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whether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given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b="1" spc="20" dirty="0">
                <a:latin typeface="Trebuchet MS"/>
                <a:cs typeface="Trebuchet MS"/>
              </a:rPr>
              <a:t>customer 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b="1" spc="-30" dirty="0">
                <a:latin typeface="Trebuchet MS"/>
                <a:cs typeface="Trebuchet MS"/>
              </a:rPr>
              <a:t>i</a:t>
            </a:r>
            <a:r>
              <a:rPr sz="2400" b="1" spc="175" dirty="0">
                <a:latin typeface="Trebuchet MS"/>
                <a:cs typeface="Trebuchet MS"/>
              </a:rPr>
              <a:t>s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15" dirty="0">
                <a:latin typeface="Trebuchet MS"/>
                <a:cs typeface="Trebuchet MS"/>
              </a:rPr>
              <a:t>l</a:t>
            </a:r>
            <a:r>
              <a:rPr sz="2400" b="1" spc="-30" dirty="0">
                <a:latin typeface="Trebuchet MS"/>
                <a:cs typeface="Trebuchet MS"/>
              </a:rPr>
              <a:t>i</a:t>
            </a:r>
            <a:r>
              <a:rPr sz="2400" b="1" spc="70" dirty="0">
                <a:latin typeface="Trebuchet MS"/>
                <a:cs typeface="Trebuchet MS"/>
              </a:rPr>
              <a:t>k</a:t>
            </a:r>
            <a:r>
              <a:rPr sz="2400" b="1" spc="-35" dirty="0">
                <a:latin typeface="Trebuchet MS"/>
                <a:cs typeface="Trebuchet MS"/>
              </a:rPr>
              <a:t>e</a:t>
            </a:r>
            <a:r>
              <a:rPr sz="2400" b="1" spc="15" dirty="0">
                <a:latin typeface="Trebuchet MS"/>
                <a:cs typeface="Trebuchet MS"/>
              </a:rPr>
              <a:t>l</a:t>
            </a:r>
            <a:r>
              <a:rPr sz="2400" b="1" dirty="0">
                <a:latin typeface="Trebuchet MS"/>
                <a:cs typeface="Trebuchet MS"/>
              </a:rPr>
              <a:t>y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-35" dirty="0">
                <a:latin typeface="Trebuchet MS"/>
                <a:cs typeface="Trebuchet MS"/>
              </a:rPr>
              <a:t>t</a:t>
            </a:r>
            <a:r>
              <a:rPr sz="2400" b="1" spc="-5" dirty="0">
                <a:latin typeface="Trebuchet MS"/>
                <a:cs typeface="Trebuchet MS"/>
              </a:rPr>
              <a:t>o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10" dirty="0">
                <a:latin typeface="Trebuchet MS"/>
                <a:cs typeface="Trebuchet MS"/>
              </a:rPr>
              <a:t>c</a:t>
            </a:r>
            <a:r>
              <a:rPr sz="2400" b="1" spc="5" dirty="0">
                <a:latin typeface="Trebuchet MS"/>
                <a:cs typeface="Trebuchet MS"/>
              </a:rPr>
              <a:t>h</a:t>
            </a:r>
            <a:r>
              <a:rPr sz="2400" b="1" spc="10" dirty="0">
                <a:latin typeface="Trebuchet MS"/>
                <a:cs typeface="Trebuchet MS"/>
              </a:rPr>
              <a:t>u</a:t>
            </a:r>
            <a:r>
              <a:rPr sz="2400" b="1" spc="-60" dirty="0">
                <a:latin typeface="Trebuchet MS"/>
                <a:cs typeface="Trebuchet MS"/>
              </a:rPr>
              <a:t>r</a:t>
            </a:r>
            <a:r>
              <a:rPr sz="2400" b="1" spc="10" dirty="0">
                <a:latin typeface="Trebuchet MS"/>
                <a:cs typeface="Trebuchet MS"/>
              </a:rPr>
              <a:t>n</a:t>
            </a:r>
            <a:r>
              <a:rPr sz="2400" b="1" spc="-140" dirty="0">
                <a:latin typeface="Trebuchet MS"/>
                <a:cs typeface="Trebuchet MS"/>
              </a:rPr>
              <a:t>.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ahoma"/>
                <a:cs typeface="Tahoma"/>
              </a:rPr>
              <a:t>T</a:t>
            </a:r>
            <a:r>
              <a:rPr sz="2400" spc="20" dirty="0">
                <a:latin typeface="Tahoma"/>
                <a:cs typeface="Tahoma"/>
              </a:rPr>
              <a:t>h</a:t>
            </a:r>
            <a:r>
              <a:rPr sz="2400" spc="50" dirty="0">
                <a:latin typeface="Tahoma"/>
                <a:cs typeface="Tahoma"/>
              </a:rPr>
              <a:t>i</a:t>
            </a:r>
            <a:r>
              <a:rPr sz="2400" spc="95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95" dirty="0">
                <a:latin typeface="Tahoma"/>
                <a:cs typeface="Tahoma"/>
              </a:rPr>
              <a:t>c</a:t>
            </a:r>
            <a:r>
              <a:rPr sz="2400" spc="20" dirty="0">
                <a:latin typeface="Tahoma"/>
                <a:cs typeface="Tahoma"/>
              </a:rPr>
              <a:t>an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h</a:t>
            </a:r>
            <a:r>
              <a:rPr sz="2400" spc="50" dirty="0">
                <a:latin typeface="Tahoma"/>
                <a:cs typeface="Tahoma"/>
              </a:rPr>
              <a:t>e</a:t>
            </a:r>
            <a:r>
              <a:rPr sz="2400" spc="100" dirty="0">
                <a:latin typeface="Tahoma"/>
                <a:cs typeface="Tahoma"/>
              </a:rPr>
              <a:t>l</a:t>
            </a:r>
            <a:r>
              <a:rPr sz="2400" spc="65" dirty="0">
                <a:latin typeface="Tahoma"/>
                <a:cs typeface="Tahoma"/>
              </a:rPr>
              <a:t>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</a:t>
            </a:r>
            <a:r>
              <a:rPr sz="2400" spc="95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65" dirty="0">
                <a:latin typeface="Tahoma"/>
                <a:cs typeface="Tahoma"/>
              </a:rPr>
              <a:t>k</a:t>
            </a:r>
            <a:r>
              <a:rPr sz="2400" spc="5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65" dirty="0">
                <a:latin typeface="Tahoma"/>
                <a:cs typeface="Tahoma"/>
              </a:rPr>
              <a:t>p</a:t>
            </a:r>
            <a:r>
              <a:rPr sz="2400" spc="15" dirty="0">
                <a:latin typeface="Tahoma"/>
                <a:cs typeface="Tahoma"/>
              </a:rPr>
              <a:t>r</a:t>
            </a:r>
            <a:r>
              <a:rPr sz="2400" spc="40" dirty="0">
                <a:latin typeface="Tahoma"/>
                <a:cs typeface="Tahoma"/>
              </a:rPr>
              <a:t>o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95" dirty="0">
                <a:latin typeface="Tahoma"/>
                <a:cs typeface="Tahoma"/>
              </a:rPr>
              <a:t>c</a:t>
            </a:r>
            <a:r>
              <a:rPr sz="2400" spc="35" dirty="0">
                <a:latin typeface="Tahoma"/>
                <a:cs typeface="Tahoma"/>
              </a:rPr>
              <a:t>t</a:t>
            </a:r>
            <a:r>
              <a:rPr sz="2400" spc="15" dirty="0">
                <a:latin typeface="Tahoma"/>
                <a:cs typeface="Tahoma"/>
              </a:rPr>
              <a:t>iv</a:t>
            </a:r>
            <a:r>
              <a:rPr sz="2400" spc="5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95" dirty="0">
                <a:latin typeface="Tahoma"/>
                <a:cs typeface="Tahoma"/>
              </a:rPr>
              <a:t>s</a:t>
            </a:r>
            <a:r>
              <a:rPr sz="2400" spc="35" dirty="0">
                <a:latin typeface="Tahoma"/>
                <a:cs typeface="Tahoma"/>
              </a:rPr>
              <a:t>t</a:t>
            </a:r>
            <a:r>
              <a:rPr sz="2400" spc="50" dirty="0">
                <a:latin typeface="Tahoma"/>
                <a:cs typeface="Tahoma"/>
              </a:rPr>
              <a:t>e</a:t>
            </a:r>
            <a:r>
              <a:rPr sz="2400" spc="65" dirty="0">
                <a:latin typeface="Tahoma"/>
                <a:cs typeface="Tahoma"/>
              </a:rPr>
              <a:t>p</a:t>
            </a:r>
            <a:r>
              <a:rPr sz="2400" spc="75" dirty="0">
                <a:latin typeface="Tahoma"/>
                <a:cs typeface="Tahoma"/>
              </a:rPr>
              <a:t>s  </a:t>
            </a:r>
            <a:r>
              <a:rPr sz="2400" spc="40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prevent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churn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improve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customer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retention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2499" y="5488431"/>
            <a:ext cx="104775" cy="1047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2548" y="1"/>
            <a:ext cx="7355451" cy="81985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488537"/>
              <a:ext cx="7238999" cy="6248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770" y="3467100"/>
              <a:ext cx="8401049" cy="62674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687" y="1986584"/>
              <a:ext cx="12915900" cy="904875"/>
            </a:xfrm>
            <a:custGeom>
              <a:avLst/>
              <a:gdLst/>
              <a:ahLst/>
              <a:cxnLst/>
              <a:rect l="l" t="t" r="r" b="b"/>
              <a:pathLst>
                <a:path w="12915900" h="904875">
                  <a:moveTo>
                    <a:pt x="758444" y="838200"/>
                  </a:moveTo>
                  <a:lnTo>
                    <a:pt x="0" y="838200"/>
                  </a:lnTo>
                  <a:lnTo>
                    <a:pt x="0" y="904875"/>
                  </a:lnTo>
                  <a:lnTo>
                    <a:pt x="758444" y="904875"/>
                  </a:lnTo>
                  <a:lnTo>
                    <a:pt x="758444" y="838200"/>
                  </a:lnTo>
                  <a:close/>
                </a:path>
                <a:path w="12915900" h="904875">
                  <a:moveTo>
                    <a:pt x="4515497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4515497" y="66675"/>
                  </a:lnTo>
                  <a:lnTo>
                    <a:pt x="4515497" y="0"/>
                  </a:lnTo>
                  <a:close/>
                </a:path>
                <a:path w="12915900" h="904875">
                  <a:moveTo>
                    <a:pt x="11708016" y="0"/>
                  </a:moveTo>
                  <a:lnTo>
                    <a:pt x="10275583" y="0"/>
                  </a:lnTo>
                  <a:lnTo>
                    <a:pt x="9033751" y="0"/>
                  </a:lnTo>
                  <a:lnTo>
                    <a:pt x="4764849" y="0"/>
                  </a:lnTo>
                  <a:lnTo>
                    <a:pt x="4764849" y="66675"/>
                  </a:lnTo>
                  <a:lnTo>
                    <a:pt x="9033751" y="66675"/>
                  </a:lnTo>
                  <a:lnTo>
                    <a:pt x="10275583" y="66675"/>
                  </a:lnTo>
                  <a:lnTo>
                    <a:pt x="11708016" y="66675"/>
                  </a:lnTo>
                  <a:lnTo>
                    <a:pt x="11708016" y="0"/>
                  </a:lnTo>
                  <a:close/>
                </a:path>
                <a:path w="12915900" h="904875">
                  <a:moveTo>
                    <a:pt x="12915608" y="838200"/>
                  </a:moveTo>
                  <a:lnTo>
                    <a:pt x="12915608" y="838200"/>
                  </a:lnTo>
                  <a:lnTo>
                    <a:pt x="1131493" y="838200"/>
                  </a:lnTo>
                  <a:lnTo>
                    <a:pt x="1131493" y="904875"/>
                  </a:lnTo>
                  <a:lnTo>
                    <a:pt x="12915608" y="904875"/>
                  </a:lnTo>
                  <a:lnTo>
                    <a:pt x="12915608" y="8382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237315"/>
            <a:ext cx="1294130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latin typeface="Tahoma"/>
                <a:cs typeface="Tahoma"/>
              </a:rPr>
              <a:t>Mo</a:t>
            </a:r>
            <a:r>
              <a:rPr spc="-105" dirty="0">
                <a:latin typeface="Tahoma"/>
                <a:cs typeface="Tahoma"/>
              </a:rPr>
              <a:t>d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270" dirty="0">
                <a:latin typeface="Tahoma"/>
                <a:cs typeface="Tahoma"/>
              </a:rPr>
              <a:t>l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-450" dirty="0">
                <a:latin typeface="Tahoma"/>
                <a:cs typeface="Tahoma"/>
              </a:rPr>
              <a:t>D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120" dirty="0">
                <a:latin typeface="Tahoma"/>
                <a:cs typeface="Tahoma"/>
              </a:rPr>
              <a:t>v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265" dirty="0">
                <a:latin typeface="Tahoma"/>
                <a:cs typeface="Tahoma"/>
              </a:rPr>
              <a:t>l</a:t>
            </a:r>
            <a:r>
              <a:rPr spc="-190" dirty="0">
                <a:latin typeface="Tahoma"/>
                <a:cs typeface="Tahoma"/>
              </a:rPr>
              <a:t>o</a:t>
            </a:r>
            <a:r>
              <a:rPr spc="-60" dirty="0">
                <a:latin typeface="Tahoma"/>
                <a:cs typeface="Tahoma"/>
              </a:rPr>
              <a:t>p</a:t>
            </a:r>
            <a:r>
              <a:rPr spc="-265" dirty="0">
                <a:latin typeface="Tahoma"/>
                <a:cs typeface="Tahoma"/>
              </a:rPr>
              <a:t>m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240" dirty="0">
                <a:latin typeface="Tahoma"/>
                <a:cs typeface="Tahoma"/>
              </a:rPr>
              <a:t>n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-114" dirty="0">
                <a:latin typeface="Tahoma"/>
                <a:cs typeface="Tahoma"/>
              </a:rPr>
              <a:t>: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-305" dirty="0">
                <a:latin typeface="Tahoma"/>
                <a:cs typeface="Tahoma"/>
              </a:rPr>
              <a:t>U</a:t>
            </a:r>
            <a:r>
              <a:rPr spc="-125" dirty="0">
                <a:latin typeface="Tahoma"/>
                <a:cs typeface="Tahoma"/>
              </a:rPr>
              <a:t>s</a:t>
            </a:r>
            <a:r>
              <a:rPr spc="-40" dirty="0">
                <a:latin typeface="Tahoma"/>
                <a:cs typeface="Tahoma"/>
              </a:rPr>
              <a:t>i</a:t>
            </a:r>
            <a:r>
              <a:rPr spc="-240" dirty="0">
                <a:latin typeface="Tahoma"/>
                <a:cs typeface="Tahoma"/>
              </a:rPr>
              <a:t>n</a:t>
            </a:r>
            <a:r>
              <a:rPr spc="-95" dirty="0">
                <a:latin typeface="Tahoma"/>
                <a:cs typeface="Tahoma"/>
              </a:rPr>
              <a:t>g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265" dirty="0">
                <a:latin typeface="Tahoma"/>
                <a:cs typeface="Tahoma"/>
              </a:rPr>
              <a:t>l</a:t>
            </a:r>
            <a:r>
              <a:rPr spc="-190" dirty="0">
                <a:latin typeface="Tahoma"/>
                <a:cs typeface="Tahoma"/>
              </a:rPr>
              <a:t>o</a:t>
            </a:r>
            <a:r>
              <a:rPr spc="-100" dirty="0">
                <a:latin typeface="Tahoma"/>
                <a:cs typeface="Tahoma"/>
              </a:rPr>
              <a:t>g</a:t>
            </a:r>
            <a:r>
              <a:rPr spc="-40" dirty="0">
                <a:latin typeface="Tahoma"/>
                <a:cs typeface="Tahoma"/>
              </a:rPr>
              <a:t>i</a:t>
            </a:r>
            <a:r>
              <a:rPr spc="-125" dirty="0">
                <a:latin typeface="Tahoma"/>
                <a:cs typeface="Tahoma"/>
              </a:rPr>
              <a:t>s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-40" dirty="0">
                <a:latin typeface="Tahoma"/>
                <a:cs typeface="Tahoma"/>
              </a:rPr>
              <a:t>i</a:t>
            </a:r>
            <a:r>
              <a:rPr spc="170" dirty="0">
                <a:latin typeface="Tahoma"/>
                <a:cs typeface="Tahoma"/>
              </a:rPr>
              <a:t>c  </a:t>
            </a:r>
            <a:r>
              <a:rPr spc="-200" dirty="0">
                <a:latin typeface="Tahoma"/>
                <a:cs typeface="Tahoma"/>
              </a:rPr>
              <a:t>r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100" dirty="0">
                <a:latin typeface="Tahoma"/>
                <a:cs typeface="Tahoma"/>
              </a:rPr>
              <a:t>g</a:t>
            </a:r>
            <a:r>
              <a:rPr spc="-200" dirty="0">
                <a:latin typeface="Tahoma"/>
                <a:cs typeface="Tahoma"/>
              </a:rPr>
              <a:t>r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125" dirty="0">
                <a:latin typeface="Tahoma"/>
                <a:cs typeface="Tahoma"/>
              </a:rPr>
              <a:t>ss</a:t>
            </a:r>
            <a:r>
              <a:rPr spc="-40" dirty="0">
                <a:latin typeface="Tahoma"/>
                <a:cs typeface="Tahoma"/>
              </a:rPr>
              <a:t>i</a:t>
            </a:r>
            <a:r>
              <a:rPr spc="-190" dirty="0">
                <a:latin typeface="Tahoma"/>
                <a:cs typeface="Tahoma"/>
              </a:rPr>
              <a:t>o</a:t>
            </a:r>
            <a:r>
              <a:rPr spc="-235" dirty="0">
                <a:latin typeface="Tahoma"/>
                <a:cs typeface="Tahoma"/>
              </a:rPr>
              <a:t>n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90" dirty="0">
                <a:latin typeface="Tahoma"/>
                <a:cs typeface="Tahoma"/>
              </a:rPr>
              <a:t>a</a:t>
            </a:r>
            <a:r>
              <a:rPr spc="-240" dirty="0">
                <a:latin typeface="Tahoma"/>
                <a:cs typeface="Tahoma"/>
              </a:rPr>
              <a:t>n</a:t>
            </a:r>
            <a:r>
              <a:rPr spc="-100" dirty="0">
                <a:latin typeface="Tahoma"/>
                <a:cs typeface="Tahoma"/>
              </a:rPr>
              <a:t>d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-295" dirty="0">
                <a:latin typeface="Tahoma"/>
                <a:cs typeface="Tahoma"/>
              </a:rPr>
              <a:t>u</a:t>
            </a:r>
            <a:r>
              <a:rPr spc="-240" dirty="0">
                <a:latin typeface="Tahoma"/>
                <a:cs typeface="Tahoma"/>
              </a:rPr>
              <a:t>n</a:t>
            </a:r>
            <a:r>
              <a:rPr spc="-40" dirty="0">
                <a:latin typeface="Tahoma"/>
                <a:cs typeface="Tahoma"/>
              </a:rPr>
              <a:t>i</a:t>
            </a:r>
            <a:r>
              <a:rPr spc="-240" dirty="0">
                <a:latin typeface="Tahoma"/>
                <a:cs typeface="Tahoma"/>
              </a:rPr>
              <a:t>n</a:t>
            </a:r>
            <a:r>
              <a:rPr spc="-95" dirty="0">
                <a:latin typeface="Tahoma"/>
                <a:cs typeface="Tahoma"/>
              </a:rPr>
              <a:t>g</a:t>
            </a:r>
            <a:r>
              <a:rPr spc="-350" dirty="0">
                <a:latin typeface="Tahoma"/>
                <a:cs typeface="Tahoma"/>
              </a:rPr>
              <a:t> </a:t>
            </a:r>
            <a:r>
              <a:rPr spc="-470" dirty="0">
                <a:latin typeface="Tahoma"/>
                <a:cs typeface="Tahoma"/>
              </a:rPr>
              <a:t>H</a:t>
            </a:r>
            <a:r>
              <a:rPr spc="-165" dirty="0">
                <a:latin typeface="Tahoma"/>
                <a:cs typeface="Tahoma"/>
              </a:rPr>
              <a:t>y</a:t>
            </a:r>
            <a:r>
              <a:rPr spc="-60" dirty="0">
                <a:latin typeface="Tahoma"/>
                <a:cs typeface="Tahoma"/>
              </a:rPr>
              <a:t>p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200" dirty="0">
                <a:latin typeface="Tahoma"/>
                <a:cs typeface="Tahoma"/>
              </a:rPr>
              <a:t>r</a:t>
            </a:r>
            <a:r>
              <a:rPr spc="-60" dirty="0">
                <a:latin typeface="Tahoma"/>
                <a:cs typeface="Tahoma"/>
              </a:rPr>
              <a:t>p</a:t>
            </a:r>
            <a:r>
              <a:rPr spc="90" dirty="0">
                <a:latin typeface="Tahoma"/>
                <a:cs typeface="Tahoma"/>
              </a:rPr>
              <a:t>a</a:t>
            </a:r>
            <a:r>
              <a:rPr spc="-200" dirty="0">
                <a:latin typeface="Tahoma"/>
                <a:cs typeface="Tahoma"/>
              </a:rPr>
              <a:t>r</a:t>
            </a:r>
            <a:r>
              <a:rPr spc="-265" dirty="0">
                <a:latin typeface="Tahoma"/>
                <a:cs typeface="Tahoma"/>
              </a:rPr>
              <a:t>m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-114" dirty="0">
                <a:latin typeface="Tahoma"/>
                <a:cs typeface="Tahoma"/>
              </a:rPr>
              <a:t>e</a:t>
            </a:r>
            <a:r>
              <a:rPr spc="-200" dirty="0">
                <a:latin typeface="Tahoma"/>
                <a:cs typeface="Tahoma"/>
              </a:rPr>
              <a:t>r</a:t>
            </a:r>
            <a:r>
              <a:rPr spc="-120" dirty="0">
                <a:latin typeface="Tahoma"/>
                <a:cs typeface="Tahoma"/>
              </a:rPr>
              <a:t>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4200"/>
            <a:ext cx="3371020" cy="74499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8700" y="3292261"/>
            <a:ext cx="17259300" cy="6995159"/>
            <a:chOff x="1028700" y="3292261"/>
            <a:chExt cx="17259300" cy="69951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4456" y="6338599"/>
              <a:ext cx="4773542" cy="3948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700" y="3292261"/>
              <a:ext cx="16490950" cy="6500495"/>
            </a:xfrm>
            <a:custGeom>
              <a:avLst/>
              <a:gdLst/>
              <a:ahLst/>
              <a:cxnLst/>
              <a:rect l="l" t="t" r="r" b="b"/>
              <a:pathLst>
                <a:path w="16490950" h="6500495">
                  <a:moveTo>
                    <a:pt x="15957262" y="6500346"/>
                  </a:moveTo>
                  <a:lnTo>
                    <a:pt x="536906" y="6500346"/>
                  </a:lnTo>
                  <a:lnTo>
                    <a:pt x="488137" y="6498146"/>
                  </a:lnTo>
                  <a:lnTo>
                    <a:pt x="440575" y="6491673"/>
                  </a:lnTo>
                  <a:lnTo>
                    <a:pt x="394410" y="6481120"/>
                  </a:lnTo>
                  <a:lnTo>
                    <a:pt x="349835" y="6466677"/>
                  </a:lnTo>
                  <a:lnTo>
                    <a:pt x="307042" y="6448537"/>
                  </a:lnTo>
                  <a:lnTo>
                    <a:pt x="266220" y="6426892"/>
                  </a:lnTo>
                  <a:lnTo>
                    <a:pt x="227564" y="6401931"/>
                  </a:lnTo>
                  <a:lnTo>
                    <a:pt x="191263" y="6373849"/>
                  </a:lnTo>
                  <a:lnTo>
                    <a:pt x="157510" y="6342835"/>
                  </a:lnTo>
                  <a:lnTo>
                    <a:pt x="126497" y="6309082"/>
                  </a:lnTo>
                  <a:lnTo>
                    <a:pt x="98414" y="6272781"/>
                  </a:lnTo>
                  <a:lnTo>
                    <a:pt x="73454" y="6234125"/>
                  </a:lnTo>
                  <a:lnTo>
                    <a:pt x="51808" y="6193304"/>
                  </a:lnTo>
                  <a:lnTo>
                    <a:pt x="33668" y="6150510"/>
                  </a:lnTo>
                  <a:lnTo>
                    <a:pt x="19225" y="6105935"/>
                  </a:lnTo>
                  <a:lnTo>
                    <a:pt x="8672" y="6059770"/>
                  </a:lnTo>
                  <a:lnTo>
                    <a:pt x="2200" y="6012208"/>
                  </a:lnTo>
                  <a:lnTo>
                    <a:pt x="0" y="5963440"/>
                  </a:lnTo>
                  <a:lnTo>
                    <a:pt x="0" y="536905"/>
                  </a:lnTo>
                  <a:lnTo>
                    <a:pt x="2200" y="488137"/>
                  </a:lnTo>
                  <a:lnTo>
                    <a:pt x="8672" y="440575"/>
                  </a:lnTo>
                  <a:lnTo>
                    <a:pt x="19225" y="394410"/>
                  </a:lnTo>
                  <a:lnTo>
                    <a:pt x="33668" y="349835"/>
                  </a:lnTo>
                  <a:lnTo>
                    <a:pt x="51808" y="307042"/>
                  </a:lnTo>
                  <a:lnTo>
                    <a:pt x="73454" y="266220"/>
                  </a:lnTo>
                  <a:lnTo>
                    <a:pt x="98414" y="227564"/>
                  </a:lnTo>
                  <a:lnTo>
                    <a:pt x="126497" y="191263"/>
                  </a:lnTo>
                  <a:lnTo>
                    <a:pt x="157510" y="157510"/>
                  </a:lnTo>
                  <a:lnTo>
                    <a:pt x="191263" y="126497"/>
                  </a:lnTo>
                  <a:lnTo>
                    <a:pt x="227564" y="98414"/>
                  </a:lnTo>
                  <a:lnTo>
                    <a:pt x="266220" y="73454"/>
                  </a:lnTo>
                  <a:lnTo>
                    <a:pt x="307042" y="51808"/>
                  </a:lnTo>
                  <a:lnTo>
                    <a:pt x="349835" y="33668"/>
                  </a:lnTo>
                  <a:lnTo>
                    <a:pt x="394410" y="19225"/>
                  </a:lnTo>
                  <a:lnTo>
                    <a:pt x="440575" y="8672"/>
                  </a:lnTo>
                  <a:lnTo>
                    <a:pt x="488137" y="2200"/>
                  </a:lnTo>
                  <a:lnTo>
                    <a:pt x="536905" y="0"/>
                  </a:lnTo>
                  <a:lnTo>
                    <a:pt x="15957263" y="0"/>
                  </a:lnTo>
                  <a:lnTo>
                    <a:pt x="16006031" y="2200"/>
                  </a:lnTo>
                  <a:lnTo>
                    <a:pt x="16053593" y="8672"/>
                  </a:lnTo>
                  <a:lnTo>
                    <a:pt x="16099758" y="19225"/>
                  </a:lnTo>
                  <a:lnTo>
                    <a:pt x="16144333" y="33668"/>
                  </a:lnTo>
                  <a:lnTo>
                    <a:pt x="16187127" y="51808"/>
                  </a:lnTo>
                  <a:lnTo>
                    <a:pt x="16227948" y="73454"/>
                  </a:lnTo>
                  <a:lnTo>
                    <a:pt x="16266604" y="98414"/>
                  </a:lnTo>
                  <a:lnTo>
                    <a:pt x="16302905" y="126497"/>
                  </a:lnTo>
                  <a:lnTo>
                    <a:pt x="16336658" y="157510"/>
                  </a:lnTo>
                  <a:lnTo>
                    <a:pt x="16367672" y="191263"/>
                  </a:lnTo>
                  <a:lnTo>
                    <a:pt x="16395754" y="227564"/>
                  </a:lnTo>
                  <a:lnTo>
                    <a:pt x="16420714" y="266220"/>
                  </a:lnTo>
                  <a:lnTo>
                    <a:pt x="16442360" y="307042"/>
                  </a:lnTo>
                  <a:lnTo>
                    <a:pt x="16460500" y="349835"/>
                  </a:lnTo>
                  <a:lnTo>
                    <a:pt x="16474943" y="394410"/>
                  </a:lnTo>
                  <a:lnTo>
                    <a:pt x="16485496" y="440575"/>
                  </a:lnTo>
                  <a:lnTo>
                    <a:pt x="16490685" y="478703"/>
                  </a:lnTo>
                  <a:lnTo>
                    <a:pt x="16490685" y="6021643"/>
                  </a:lnTo>
                  <a:lnTo>
                    <a:pt x="16485496" y="6059770"/>
                  </a:lnTo>
                  <a:lnTo>
                    <a:pt x="16474943" y="6105935"/>
                  </a:lnTo>
                  <a:lnTo>
                    <a:pt x="16460500" y="6150510"/>
                  </a:lnTo>
                  <a:lnTo>
                    <a:pt x="16442360" y="6193304"/>
                  </a:lnTo>
                  <a:lnTo>
                    <a:pt x="16420714" y="6234125"/>
                  </a:lnTo>
                  <a:lnTo>
                    <a:pt x="16395754" y="6272781"/>
                  </a:lnTo>
                  <a:lnTo>
                    <a:pt x="16367672" y="6309082"/>
                  </a:lnTo>
                  <a:lnTo>
                    <a:pt x="16336658" y="6342835"/>
                  </a:lnTo>
                  <a:lnTo>
                    <a:pt x="16302905" y="6373849"/>
                  </a:lnTo>
                  <a:lnTo>
                    <a:pt x="16266604" y="6401931"/>
                  </a:lnTo>
                  <a:lnTo>
                    <a:pt x="16227948" y="6426892"/>
                  </a:lnTo>
                  <a:lnTo>
                    <a:pt x="16187127" y="6448537"/>
                  </a:lnTo>
                  <a:lnTo>
                    <a:pt x="16144333" y="6466677"/>
                  </a:lnTo>
                  <a:lnTo>
                    <a:pt x="16099758" y="6481120"/>
                  </a:lnTo>
                  <a:lnTo>
                    <a:pt x="16053593" y="6491673"/>
                  </a:lnTo>
                  <a:lnTo>
                    <a:pt x="16006031" y="6498146"/>
                  </a:lnTo>
                  <a:lnTo>
                    <a:pt x="15957262" y="6500346"/>
                  </a:lnTo>
                  <a:close/>
                </a:path>
              </a:pathLst>
            </a:custGeom>
            <a:solidFill>
              <a:srgbClr val="FFFFFF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3832525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4901567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5490210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6129043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7450168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8143790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6765313"/>
              <a:ext cx="114300" cy="11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569" y="8827684"/>
              <a:ext cx="114300" cy="1142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641849"/>
            <a:ext cx="549402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0" b="0" spc="15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0" b="0" spc="13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0" b="0" spc="14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0" b="0" spc="2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0" b="0" spc="13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0" b="0" spc="5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0" b="0" spc="12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0" b="0" spc="1400" dirty="0">
                <a:solidFill>
                  <a:srgbClr val="FFFFFF"/>
                </a:solidFill>
                <a:latin typeface="Tahoma"/>
                <a:cs typeface="Tahoma"/>
              </a:rPr>
              <a:t>f </a:t>
            </a:r>
            <a:r>
              <a:rPr sz="8000" b="0" spc="2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0" b="0" cap="small" spc="1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0" b="0" spc="1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0" b="0" spc="14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0" b="0" spc="13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0" b="0" spc="1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0" b="0" spc="14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0" b="0" spc="17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78405" y="3574080"/>
            <a:ext cx="5523865" cy="549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1690">
              <a:lnSpc>
                <a:spcPct val="115700"/>
              </a:lnSpc>
              <a:spcBef>
                <a:spcPts val="100"/>
              </a:spcBef>
            </a:pPr>
            <a:r>
              <a:rPr sz="2700" spc="69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2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7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700" spc="47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320" dirty="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sz="2700" spc="5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43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5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700" cap="small" spc="5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53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43100"/>
              </a:lnSpc>
              <a:spcBef>
                <a:spcPts val="30"/>
              </a:spcBef>
            </a:pPr>
            <a:r>
              <a:rPr sz="2700" spc="6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43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5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7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7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ent </a:t>
            </a:r>
            <a:r>
              <a:rPr sz="2700" spc="6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35" dirty="0">
                <a:solidFill>
                  <a:srgbClr val="FFFFFF"/>
                </a:solidFill>
                <a:latin typeface="Tahoma"/>
                <a:cs typeface="Tahoma"/>
              </a:rPr>
              <a:t>'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3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6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700" spc="52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420" dirty="0">
                <a:solidFill>
                  <a:srgbClr val="FFFFFF"/>
                </a:solidFill>
                <a:latin typeface="Tahoma"/>
                <a:cs typeface="Tahoma"/>
              </a:rPr>
              <a:t>ay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60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endParaRPr sz="2700">
              <a:latin typeface="Tahoma"/>
              <a:cs typeface="Tahoma"/>
            </a:endParaRPr>
          </a:p>
          <a:p>
            <a:pPr marL="12700" marR="1546860">
              <a:lnSpc>
                <a:spcPts val="5390"/>
              </a:lnSpc>
              <a:spcBef>
                <a:spcPts val="160"/>
              </a:spcBef>
            </a:pPr>
            <a:r>
              <a:rPr sz="2700" spc="5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9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3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285" dirty="0">
                <a:solidFill>
                  <a:srgbClr val="FFFFFF"/>
                </a:solidFill>
                <a:latin typeface="Tahoma"/>
                <a:cs typeface="Tahoma"/>
              </a:rPr>
              <a:t>g </a:t>
            </a:r>
            <a:r>
              <a:rPr sz="2700" spc="5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cap="small" spc="5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700" spc="2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5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3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700" spc="4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26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2700" spc="3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700" spc="4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5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700" spc="4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8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cap="small" spc="3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4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700" spc="330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700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7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700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70" dirty="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535" dirty="0">
                <a:solidFill>
                  <a:srgbClr val="FFFFFF"/>
                </a:solidFill>
                <a:latin typeface="Tahoma"/>
                <a:cs typeface="Tahoma"/>
              </a:rPr>
              <a:t>Aways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736" y="1800227"/>
            <a:ext cx="3124835" cy="66675"/>
          </a:xfrm>
          <a:custGeom>
            <a:avLst/>
            <a:gdLst/>
            <a:ahLst/>
            <a:cxnLst/>
            <a:rect l="l" t="t" r="r" b="b"/>
            <a:pathLst>
              <a:path w="3124835" h="66675">
                <a:moveTo>
                  <a:pt x="3124781" y="66674"/>
                </a:moveTo>
                <a:lnTo>
                  <a:pt x="0" y="66674"/>
                </a:lnTo>
                <a:lnTo>
                  <a:pt x="0" y="0"/>
                </a:lnTo>
                <a:lnTo>
                  <a:pt x="3124781" y="0"/>
                </a:lnTo>
                <a:lnTo>
                  <a:pt x="3124781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560" y="1800237"/>
            <a:ext cx="12546965" cy="66675"/>
          </a:xfrm>
          <a:custGeom>
            <a:avLst/>
            <a:gdLst/>
            <a:ahLst/>
            <a:cxnLst/>
            <a:rect l="l" t="t" r="r" b="b"/>
            <a:pathLst>
              <a:path w="12546965" h="66675">
                <a:moveTo>
                  <a:pt x="12546889" y="0"/>
                </a:moveTo>
                <a:lnTo>
                  <a:pt x="4445635" y="0"/>
                </a:lnTo>
                <a:lnTo>
                  <a:pt x="0" y="0"/>
                </a:lnTo>
                <a:lnTo>
                  <a:pt x="0" y="66675"/>
                </a:lnTo>
                <a:lnTo>
                  <a:pt x="4445635" y="66675"/>
                </a:lnTo>
                <a:lnTo>
                  <a:pt x="12546889" y="66675"/>
                </a:lnTo>
                <a:lnTo>
                  <a:pt x="12546889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736" y="2638427"/>
            <a:ext cx="2646680" cy="66675"/>
          </a:xfrm>
          <a:custGeom>
            <a:avLst/>
            <a:gdLst/>
            <a:ahLst/>
            <a:cxnLst/>
            <a:rect l="l" t="t" r="r" b="b"/>
            <a:pathLst>
              <a:path w="2646680" h="66675">
                <a:moveTo>
                  <a:pt x="2646460" y="66674"/>
                </a:moveTo>
                <a:lnTo>
                  <a:pt x="0" y="66674"/>
                </a:lnTo>
                <a:lnTo>
                  <a:pt x="0" y="0"/>
                </a:lnTo>
                <a:lnTo>
                  <a:pt x="2646460" y="0"/>
                </a:lnTo>
                <a:lnTo>
                  <a:pt x="2646460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2553" y="2638437"/>
            <a:ext cx="14157960" cy="66675"/>
          </a:xfrm>
          <a:custGeom>
            <a:avLst/>
            <a:gdLst/>
            <a:ahLst/>
            <a:cxnLst/>
            <a:rect l="l" t="t" r="r" b="b"/>
            <a:pathLst>
              <a:path w="14157960" h="66675">
                <a:moveTo>
                  <a:pt x="14157592" y="0"/>
                </a:moveTo>
                <a:lnTo>
                  <a:pt x="2929394" y="0"/>
                </a:lnTo>
                <a:lnTo>
                  <a:pt x="0" y="0"/>
                </a:lnTo>
                <a:lnTo>
                  <a:pt x="0" y="66675"/>
                </a:lnTo>
                <a:lnTo>
                  <a:pt x="2929394" y="66675"/>
                </a:lnTo>
                <a:lnTo>
                  <a:pt x="14157592" y="66675"/>
                </a:lnTo>
                <a:lnTo>
                  <a:pt x="14157592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6036" y="1050959"/>
            <a:ext cx="1706689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0" dirty="0">
                <a:solidFill>
                  <a:srgbClr val="00003B"/>
                </a:solidFill>
                <a:latin typeface="Tahoma"/>
                <a:cs typeface="Tahoma"/>
              </a:rPr>
              <a:t>P</a:t>
            </a:r>
            <a:r>
              <a:rPr spc="-200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-105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pc="-4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pc="240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pc="7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pc="-4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95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145" dirty="0">
                <a:solidFill>
                  <a:srgbClr val="00003B"/>
                </a:solidFill>
                <a:latin typeface="Tahoma"/>
                <a:cs typeface="Tahoma"/>
              </a:rPr>
              <a:t>C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h</a:t>
            </a:r>
            <a:r>
              <a:rPr spc="-295" dirty="0">
                <a:solidFill>
                  <a:srgbClr val="00003B"/>
                </a:solidFill>
                <a:latin typeface="Tahoma"/>
                <a:cs typeface="Tahoma"/>
              </a:rPr>
              <a:t>u</a:t>
            </a:r>
            <a:r>
              <a:rPr spc="-200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: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305" dirty="0">
                <a:solidFill>
                  <a:srgbClr val="00003B"/>
                </a:solidFill>
                <a:latin typeface="Tahoma"/>
                <a:cs typeface="Tahoma"/>
              </a:rPr>
              <a:t>U</a:t>
            </a:r>
            <a:r>
              <a:rPr spc="-125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pc="-4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pc="-95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7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h</a:t>
            </a:r>
            <a:r>
              <a:rPr spc="-110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be</a:t>
            </a:r>
            <a:r>
              <a:rPr spc="-125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pc="75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265" dirty="0">
                <a:solidFill>
                  <a:srgbClr val="00003B"/>
                </a:solidFill>
                <a:latin typeface="Tahoma"/>
                <a:cs typeface="Tahoma"/>
              </a:rPr>
              <a:t>m</a:t>
            </a:r>
            <a:r>
              <a:rPr spc="-19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pc="-105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pc="-114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270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370" dirty="0">
                <a:solidFill>
                  <a:srgbClr val="00003B"/>
                </a:solidFill>
                <a:latin typeface="Tahoma"/>
                <a:cs typeface="Tahoma"/>
              </a:rPr>
              <a:t>w</a:t>
            </a:r>
            <a:r>
              <a:rPr spc="-110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h</a:t>
            </a:r>
            <a:r>
              <a:rPr spc="9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pc="-120" dirty="0">
                <a:solidFill>
                  <a:srgbClr val="00003B"/>
                </a:solidFill>
                <a:latin typeface="Tahoma"/>
                <a:cs typeface="Tahoma"/>
              </a:rPr>
              <a:t>v</a:t>
            </a:r>
            <a:r>
              <a:rPr spc="-75" dirty="0">
                <a:solidFill>
                  <a:srgbClr val="00003B"/>
                </a:solidFill>
                <a:latin typeface="Tahoma"/>
                <a:cs typeface="Tahoma"/>
              </a:rPr>
              <a:t>e  </a:t>
            </a:r>
            <a:r>
              <a:rPr spc="-5" dirty="0">
                <a:solidFill>
                  <a:srgbClr val="00003B"/>
                </a:solidFill>
                <a:latin typeface="Tahoma"/>
                <a:cs typeface="Tahoma"/>
              </a:rPr>
              <a:t>created,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we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30" dirty="0">
                <a:solidFill>
                  <a:srgbClr val="00003B"/>
                </a:solidFill>
                <a:latin typeface="Tahoma"/>
                <a:cs typeface="Tahoma"/>
              </a:rPr>
              <a:t>will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30" dirty="0">
                <a:solidFill>
                  <a:srgbClr val="00003B"/>
                </a:solidFill>
                <a:latin typeface="Tahoma"/>
                <a:cs typeface="Tahoma"/>
              </a:rPr>
              <a:t>predict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145" dirty="0">
                <a:solidFill>
                  <a:srgbClr val="00003B"/>
                </a:solidFill>
                <a:latin typeface="Tahoma"/>
                <a:cs typeface="Tahoma"/>
              </a:rPr>
              <a:t>churn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105" dirty="0">
                <a:solidFill>
                  <a:srgbClr val="00003B"/>
                </a:solidFill>
                <a:latin typeface="Tahoma"/>
                <a:cs typeface="Tahoma"/>
              </a:rPr>
              <a:t>for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95" dirty="0">
                <a:solidFill>
                  <a:srgbClr val="00003B"/>
                </a:solidFill>
                <a:latin typeface="Tahoma"/>
                <a:cs typeface="Tahoma"/>
              </a:rPr>
              <a:t>the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240" dirty="0">
                <a:solidFill>
                  <a:srgbClr val="00003B"/>
                </a:solidFill>
                <a:latin typeface="Tahoma"/>
                <a:cs typeface="Tahoma"/>
              </a:rPr>
              <a:t>new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40" dirty="0">
                <a:solidFill>
                  <a:srgbClr val="00003B"/>
                </a:solidFill>
                <a:latin typeface="Tahoma"/>
                <a:cs typeface="Tahoma"/>
              </a:rPr>
              <a:t>data</a:t>
            </a:r>
            <a:r>
              <a:rPr spc="-35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pc="-55" dirty="0">
                <a:solidFill>
                  <a:srgbClr val="00003B"/>
                </a:solidFill>
                <a:latin typeface="Tahoma"/>
                <a:cs typeface="Tahoma"/>
              </a:rPr>
              <a:t>set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09900"/>
            <a:ext cx="153924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7008" y="956821"/>
            <a:ext cx="504825" cy="504825"/>
            <a:chOff x="16757008" y="956821"/>
            <a:chExt cx="504825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4"/>
              <a:ext cx="133354" cy="2280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65" y="107165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613" y="1029777"/>
            <a:ext cx="472440" cy="483870"/>
            <a:chOff x="1030613" y="1029777"/>
            <a:chExt cx="472440" cy="483870"/>
          </a:xfrm>
        </p:grpSpPr>
        <p:sp>
          <p:nvSpPr>
            <p:cNvPr id="7" name="object 7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6"/>
              <a:ext cx="317384" cy="4770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2717" y="3767357"/>
            <a:ext cx="12258673" cy="58578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28700" y="3024243"/>
            <a:ext cx="8185784" cy="85725"/>
          </a:xfrm>
          <a:custGeom>
            <a:avLst/>
            <a:gdLst/>
            <a:ahLst/>
            <a:cxnLst/>
            <a:rect l="l" t="t" r="r" b="b"/>
            <a:pathLst>
              <a:path w="8185784" h="85725">
                <a:moveTo>
                  <a:pt x="0" y="0"/>
                </a:moveTo>
                <a:lnTo>
                  <a:pt x="8185362" y="0"/>
                </a:lnTo>
                <a:lnTo>
                  <a:pt x="8185362" y="85724"/>
                </a:lnTo>
                <a:lnTo>
                  <a:pt x="0" y="85724"/>
                </a:lnTo>
                <a:lnTo>
                  <a:pt x="0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6000" y="2074950"/>
            <a:ext cx="86556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765" dirty="0">
                <a:solidFill>
                  <a:srgbClr val="00003B"/>
                </a:solidFill>
                <a:latin typeface="Verdana"/>
                <a:cs typeface="Verdana"/>
              </a:rPr>
              <a:t>K</a:t>
            </a:r>
            <a:r>
              <a:rPr sz="7000" b="1" spc="770" dirty="0">
                <a:solidFill>
                  <a:srgbClr val="00003B"/>
                </a:solidFill>
                <a:latin typeface="Verdana"/>
                <a:cs typeface="Verdana"/>
              </a:rPr>
              <a:t>-</a:t>
            </a:r>
            <a:r>
              <a:rPr sz="7000" b="1" spc="-106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7000" b="1" spc="-6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7000" b="1" spc="-7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7000" b="1" spc="-78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7000" b="1" spc="-21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88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7000" b="1" spc="-71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7000" b="1" spc="-18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7000" b="1" spc="-6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7000" b="1" spc="-69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7000" b="1" spc="-60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endParaRPr sz="7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" y="7514952"/>
              <a:ext cx="8910611" cy="27719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87" y="3242703"/>
              <a:ext cx="4032250" cy="1152525"/>
            </a:xfrm>
            <a:custGeom>
              <a:avLst/>
              <a:gdLst/>
              <a:ahLst/>
              <a:cxnLst/>
              <a:rect l="l" t="t" r="r" b="b"/>
              <a:pathLst>
                <a:path w="4032250" h="1152525">
                  <a:moveTo>
                    <a:pt x="3948709" y="0"/>
                  </a:moveTo>
                  <a:lnTo>
                    <a:pt x="0" y="0"/>
                  </a:lnTo>
                  <a:lnTo>
                    <a:pt x="0" y="85725"/>
                  </a:lnTo>
                  <a:lnTo>
                    <a:pt x="3948709" y="85725"/>
                  </a:lnTo>
                  <a:lnTo>
                    <a:pt x="3948709" y="0"/>
                  </a:lnTo>
                  <a:close/>
                </a:path>
                <a:path w="4032250" h="1152525">
                  <a:moveTo>
                    <a:pt x="4032186" y="1066800"/>
                  </a:moveTo>
                  <a:lnTo>
                    <a:pt x="0" y="1066800"/>
                  </a:lnTo>
                  <a:lnTo>
                    <a:pt x="0" y="1152525"/>
                  </a:lnTo>
                  <a:lnTo>
                    <a:pt x="4032186" y="1152525"/>
                  </a:lnTo>
                  <a:lnTo>
                    <a:pt x="4032186" y="10668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2293398"/>
            <a:ext cx="450278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509" dirty="0">
                <a:latin typeface="Verdana"/>
                <a:cs typeface="Verdana"/>
              </a:rPr>
              <a:t>K-means </a:t>
            </a:r>
            <a:r>
              <a:rPr sz="7000" spc="-505" dirty="0">
                <a:latin typeface="Verdana"/>
                <a:cs typeface="Verdana"/>
              </a:rPr>
              <a:t> </a:t>
            </a:r>
            <a:r>
              <a:rPr sz="7000" spc="-210" dirty="0">
                <a:latin typeface="Verdana"/>
                <a:cs typeface="Verdana"/>
              </a:rPr>
              <a:t>C</a:t>
            </a:r>
            <a:r>
              <a:rPr sz="7000" spc="60" dirty="0">
                <a:latin typeface="Verdana"/>
                <a:cs typeface="Verdana"/>
              </a:rPr>
              <a:t>l</a:t>
            </a:r>
            <a:r>
              <a:rPr sz="7000" spc="-880" dirty="0">
                <a:latin typeface="Verdana"/>
                <a:cs typeface="Verdana"/>
              </a:rPr>
              <a:t>u</a:t>
            </a:r>
            <a:r>
              <a:rPr sz="7000" spc="-710" dirty="0">
                <a:latin typeface="Verdana"/>
                <a:cs typeface="Verdana"/>
              </a:rPr>
              <a:t>s</a:t>
            </a:r>
            <a:r>
              <a:rPr sz="7000" spc="-185" dirty="0">
                <a:latin typeface="Verdana"/>
                <a:cs typeface="Verdana"/>
              </a:rPr>
              <a:t>t</a:t>
            </a:r>
            <a:r>
              <a:rPr sz="7000" spc="-640" dirty="0">
                <a:latin typeface="Verdana"/>
                <a:cs typeface="Verdana"/>
              </a:rPr>
              <a:t>e</a:t>
            </a:r>
            <a:r>
              <a:rPr sz="7000" spc="-695" dirty="0">
                <a:latin typeface="Verdana"/>
                <a:cs typeface="Verdana"/>
              </a:rPr>
              <a:t>r</a:t>
            </a:r>
            <a:r>
              <a:rPr sz="7000" spc="-330" dirty="0">
                <a:latin typeface="Verdana"/>
                <a:cs typeface="Verdana"/>
              </a:rPr>
              <a:t>i</a:t>
            </a:r>
            <a:r>
              <a:rPr sz="7000" spc="-810" dirty="0">
                <a:latin typeface="Verdana"/>
                <a:cs typeface="Verdana"/>
              </a:rPr>
              <a:t>n</a:t>
            </a:r>
            <a:r>
              <a:rPr sz="7000" spc="-605" dirty="0">
                <a:latin typeface="Verdana"/>
                <a:cs typeface="Verdana"/>
              </a:rPr>
              <a:t>g</a:t>
            </a:r>
            <a:endParaRPr sz="7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45721" y="2795335"/>
            <a:ext cx="133350" cy="2118995"/>
            <a:chOff x="7045721" y="2795335"/>
            <a:chExt cx="133350" cy="21189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5721" y="2795335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5721" y="4780788"/>
              <a:ext cx="133350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59401" y="2508943"/>
            <a:ext cx="7192645" cy="356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80" dirty="0">
                <a:solidFill>
                  <a:srgbClr val="F7F7F7"/>
                </a:solidFill>
                <a:latin typeface="Tahoma"/>
                <a:cs typeface="Tahoma"/>
              </a:rPr>
              <a:t>K-means </a:t>
            </a:r>
            <a:r>
              <a:rPr sz="3100" spc="55" dirty="0">
                <a:solidFill>
                  <a:srgbClr val="F7F7F7"/>
                </a:solidFill>
                <a:latin typeface="Tahoma"/>
                <a:cs typeface="Tahoma"/>
              </a:rPr>
              <a:t>clustering </a:t>
            </a:r>
            <a:r>
              <a:rPr sz="3100" spc="95" dirty="0">
                <a:solidFill>
                  <a:srgbClr val="F7F7F7"/>
                </a:solidFill>
                <a:latin typeface="Tahoma"/>
                <a:cs typeface="Tahoma"/>
              </a:rPr>
              <a:t>is </a:t>
            </a:r>
            <a:r>
              <a:rPr sz="3100" spc="25" dirty="0">
                <a:solidFill>
                  <a:srgbClr val="F7F7F7"/>
                </a:solidFill>
                <a:latin typeface="Tahoma"/>
                <a:cs typeface="Tahoma"/>
              </a:rPr>
              <a:t>a </a:t>
            </a:r>
            <a:r>
              <a:rPr sz="3100" spc="55" dirty="0">
                <a:solidFill>
                  <a:srgbClr val="F7F7F7"/>
                </a:solidFill>
                <a:latin typeface="Tahoma"/>
                <a:cs typeface="Tahoma"/>
              </a:rPr>
              <a:t>popular </a:t>
            </a:r>
            <a:r>
              <a:rPr sz="3100" spc="6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55" dirty="0">
                <a:solidFill>
                  <a:srgbClr val="F7F7F7"/>
                </a:solidFill>
                <a:latin typeface="Tahoma"/>
                <a:cs typeface="Tahoma"/>
              </a:rPr>
              <a:t>unsupervised</a:t>
            </a:r>
            <a:r>
              <a:rPr sz="3100" spc="-2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Tahoma"/>
                <a:cs typeface="Tahoma"/>
              </a:rPr>
              <a:t>learning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55" dirty="0">
                <a:solidFill>
                  <a:srgbClr val="F7F7F7"/>
                </a:solidFill>
                <a:latin typeface="Tahoma"/>
                <a:cs typeface="Tahoma"/>
              </a:rPr>
              <a:t>technique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F7F7F7"/>
                </a:solidFill>
                <a:latin typeface="Tahoma"/>
                <a:cs typeface="Tahoma"/>
              </a:rPr>
              <a:t>used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5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3100" spc="-95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Tahoma"/>
                <a:cs typeface="Tahoma"/>
              </a:rPr>
              <a:t>group</a:t>
            </a:r>
            <a:r>
              <a:rPr sz="3100" spc="-2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75" dirty="0">
                <a:solidFill>
                  <a:srgbClr val="F7F7F7"/>
                </a:solidFill>
                <a:latin typeface="Tahoma"/>
                <a:cs typeface="Tahoma"/>
              </a:rPr>
              <a:t>similar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data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65" dirty="0">
                <a:solidFill>
                  <a:srgbClr val="F7F7F7"/>
                </a:solidFill>
                <a:latin typeface="Tahoma"/>
                <a:cs typeface="Tahoma"/>
              </a:rPr>
              <a:t>points</a:t>
            </a:r>
            <a:r>
              <a:rPr sz="3100" spc="-24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into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60" dirty="0">
                <a:solidFill>
                  <a:srgbClr val="F7F7F7"/>
                </a:solidFill>
                <a:latin typeface="Tahoma"/>
                <a:cs typeface="Tahoma"/>
              </a:rPr>
              <a:t>clusters.</a:t>
            </a:r>
            <a:endParaRPr sz="3100">
              <a:latin typeface="Tahoma"/>
              <a:cs typeface="Tahoma"/>
            </a:endParaRPr>
          </a:p>
          <a:p>
            <a:pPr marL="12700" marR="185420">
              <a:lnSpc>
                <a:spcPct val="106900"/>
              </a:lnSpc>
              <a:spcBef>
                <a:spcPts val="3105"/>
              </a:spcBef>
            </a:pPr>
            <a:r>
              <a:rPr sz="3100" spc="190" dirty="0">
                <a:solidFill>
                  <a:srgbClr val="F7F7F7"/>
                </a:solidFill>
                <a:latin typeface="Tahoma"/>
                <a:cs typeface="Tahoma"/>
              </a:rPr>
              <a:t>In</a:t>
            </a:r>
            <a:r>
              <a:rPr sz="3100" spc="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65" dirty="0">
                <a:solidFill>
                  <a:srgbClr val="F7F7F7"/>
                </a:solidFill>
                <a:latin typeface="Tahoma"/>
                <a:cs typeface="Tahoma"/>
              </a:rPr>
              <a:t>this</a:t>
            </a:r>
            <a:r>
              <a:rPr sz="3100" spc="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60" dirty="0">
                <a:solidFill>
                  <a:srgbClr val="F7F7F7"/>
                </a:solidFill>
                <a:latin typeface="Tahoma"/>
                <a:cs typeface="Tahoma"/>
              </a:rPr>
              <a:t>case,</a:t>
            </a:r>
            <a:r>
              <a:rPr sz="3100" spc="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75" dirty="0">
                <a:solidFill>
                  <a:srgbClr val="F7F7F7"/>
                </a:solidFill>
                <a:latin typeface="Tahoma"/>
                <a:cs typeface="Tahoma"/>
              </a:rPr>
              <a:t>we're</a:t>
            </a:r>
            <a:r>
              <a:rPr sz="3100" spc="30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45" dirty="0">
                <a:solidFill>
                  <a:srgbClr val="F7F7F7"/>
                </a:solidFill>
                <a:latin typeface="Tahoma"/>
                <a:cs typeface="Tahoma"/>
              </a:rPr>
              <a:t>using</a:t>
            </a:r>
            <a:r>
              <a:rPr sz="3100" spc="2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305" dirty="0">
                <a:solidFill>
                  <a:srgbClr val="F7F7F7"/>
                </a:solidFill>
                <a:latin typeface="Tahoma"/>
                <a:cs typeface="Tahoma"/>
              </a:rPr>
              <a:t>k-means </a:t>
            </a:r>
            <a:r>
              <a:rPr sz="3100" spc="-95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95" dirty="0">
                <a:solidFill>
                  <a:srgbClr val="F7F7F7"/>
                </a:solidFill>
                <a:latin typeface="Tahoma"/>
                <a:cs typeface="Tahoma"/>
              </a:rPr>
              <a:t>clustering </a:t>
            </a:r>
            <a:r>
              <a:rPr sz="3100" spc="18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3100" spc="30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29" dirty="0">
                <a:solidFill>
                  <a:srgbClr val="F7F7F7"/>
                </a:solidFill>
                <a:latin typeface="Tahoma"/>
                <a:cs typeface="Tahoma"/>
              </a:rPr>
              <a:t>group</a:t>
            </a:r>
            <a:r>
              <a:rPr sz="3100" spc="30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310" dirty="0">
                <a:solidFill>
                  <a:srgbClr val="F7F7F7"/>
                </a:solidFill>
                <a:latin typeface="Tahoma"/>
                <a:cs typeface="Tahoma"/>
              </a:rPr>
              <a:t>customers</a:t>
            </a:r>
            <a:endParaRPr sz="3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3100" spc="290" dirty="0">
                <a:solidFill>
                  <a:srgbClr val="F7F7F7"/>
                </a:solidFill>
                <a:latin typeface="Tahoma"/>
                <a:cs typeface="Tahoma"/>
              </a:rPr>
              <a:t>based</a:t>
            </a:r>
            <a:r>
              <a:rPr sz="3100" spc="2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F7F7F7"/>
                </a:solidFill>
                <a:latin typeface="Tahoma"/>
                <a:cs typeface="Tahoma"/>
              </a:rPr>
              <a:t>on</a:t>
            </a:r>
            <a:r>
              <a:rPr sz="3100" spc="2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60" dirty="0">
                <a:solidFill>
                  <a:srgbClr val="F7F7F7"/>
                </a:solidFill>
                <a:latin typeface="Tahoma"/>
                <a:cs typeface="Tahoma"/>
              </a:rPr>
              <a:t>their</a:t>
            </a:r>
            <a:r>
              <a:rPr sz="3100" spc="2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60" dirty="0">
                <a:solidFill>
                  <a:srgbClr val="F7F7F7"/>
                </a:solidFill>
                <a:latin typeface="Tahoma"/>
                <a:cs typeface="Tahoma"/>
              </a:rPr>
              <a:t>churn</a:t>
            </a:r>
            <a:r>
              <a:rPr sz="3100" spc="28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70" dirty="0">
                <a:solidFill>
                  <a:srgbClr val="F7F7F7"/>
                </a:solidFill>
                <a:latin typeface="Tahoma"/>
                <a:cs typeface="Tahoma"/>
              </a:rPr>
              <a:t>behavior</a:t>
            </a:r>
            <a:endParaRPr sz="3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0613" y="0"/>
            <a:ext cx="17265015" cy="9500870"/>
            <a:chOff x="1030613" y="0"/>
            <a:chExt cx="17265015" cy="95008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5721" y="6971030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3534" y="0"/>
              <a:ext cx="5721859" cy="4386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7006" y="8985885"/>
              <a:ext cx="504825" cy="504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59862" y="9124919"/>
              <a:ext cx="133354" cy="2280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359401" y="6684639"/>
            <a:ext cx="7245984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10" dirty="0">
                <a:solidFill>
                  <a:srgbClr val="F7F7F7"/>
                </a:solidFill>
                <a:latin typeface="Tahoma"/>
                <a:cs typeface="Tahoma"/>
              </a:rPr>
              <a:t>Our </a:t>
            </a:r>
            <a:r>
              <a:rPr sz="3100" spc="55" dirty="0">
                <a:solidFill>
                  <a:srgbClr val="F7F7F7"/>
                </a:solidFill>
                <a:latin typeface="Tahoma"/>
                <a:cs typeface="Tahoma"/>
              </a:rPr>
              <a:t>dataset </a:t>
            </a:r>
            <a:r>
              <a:rPr sz="3100" spc="80" dirty="0">
                <a:solidFill>
                  <a:srgbClr val="F7F7F7"/>
                </a:solidFill>
                <a:latin typeface="Tahoma"/>
                <a:cs typeface="Tahoma"/>
              </a:rPr>
              <a:t>includes 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features </a:t>
            </a:r>
            <a:r>
              <a:rPr sz="3100" spc="75" dirty="0">
                <a:solidFill>
                  <a:srgbClr val="F7F7F7"/>
                </a:solidFill>
                <a:latin typeface="Tahoma"/>
                <a:cs typeface="Tahoma"/>
              </a:rPr>
              <a:t>such </a:t>
            </a:r>
            <a:r>
              <a:rPr sz="3100" spc="70" dirty="0">
                <a:solidFill>
                  <a:srgbClr val="F7F7F7"/>
                </a:solidFill>
                <a:latin typeface="Tahoma"/>
                <a:cs typeface="Tahoma"/>
              </a:rPr>
              <a:t>as </a:t>
            </a:r>
            <a:r>
              <a:rPr sz="3100" spc="7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65" dirty="0">
                <a:solidFill>
                  <a:srgbClr val="F7F7F7"/>
                </a:solidFill>
                <a:latin typeface="Tahoma"/>
                <a:cs typeface="Tahoma"/>
              </a:rPr>
              <a:t>customer</a:t>
            </a:r>
            <a:r>
              <a:rPr sz="3100" spc="-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40" dirty="0">
                <a:solidFill>
                  <a:srgbClr val="F7F7F7"/>
                </a:solidFill>
                <a:latin typeface="Tahoma"/>
                <a:cs typeface="Tahoma"/>
              </a:rPr>
              <a:t>demographics,</a:t>
            </a:r>
            <a:r>
              <a:rPr sz="3100" spc="-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Tahoma"/>
                <a:cs typeface="Tahoma"/>
              </a:rPr>
              <a:t>usage</a:t>
            </a:r>
            <a:r>
              <a:rPr sz="3100" spc="-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Tahoma"/>
                <a:cs typeface="Tahoma"/>
              </a:rPr>
              <a:t>patterns, </a:t>
            </a:r>
            <a:r>
              <a:rPr sz="3100" spc="-95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3100" spc="2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3100" spc="80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3100" spc="120" dirty="0">
                <a:solidFill>
                  <a:srgbClr val="F7F7F7"/>
                </a:solidFill>
                <a:latin typeface="Tahoma"/>
                <a:cs typeface="Tahoma"/>
              </a:rPr>
              <a:t>cc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3100" spc="25" dirty="0">
                <a:solidFill>
                  <a:srgbClr val="F7F7F7"/>
                </a:solidFill>
                <a:latin typeface="Tahoma"/>
                <a:cs typeface="Tahoma"/>
              </a:rPr>
              <a:t>un</a:t>
            </a:r>
            <a:r>
              <a:rPr sz="3100" spc="50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100" spc="-24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100" spc="65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3100" spc="2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3100" spc="15" dirty="0">
                <a:solidFill>
                  <a:srgbClr val="F7F7F7"/>
                </a:solidFill>
                <a:latin typeface="Tahoma"/>
                <a:cs typeface="Tahoma"/>
              </a:rPr>
              <a:t>f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3100" spc="20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3100" spc="95" dirty="0">
                <a:solidFill>
                  <a:srgbClr val="F7F7F7"/>
                </a:solidFill>
                <a:latin typeface="Tahoma"/>
                <a:cs typeface="Tahoma"/>
              </a:rPr>
              <a:t>m</a:t>
            </a:r>
            <a:r>
              <a:rPr sz="3100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3100" spc="50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100" spc="65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3100" spc="45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3100" spc="3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4365" y="107170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7F7F7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F7F7F7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F7F7F7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F7F7F7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F7F7F7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0330" y="2371607"/>
            <a:ext cx="8154670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b="0" spc="20" dirty="0">
                <a:solidFill>
                  <a:srgbClr val="00003B"/>
                </a:solidFill>
                <a:latin typeface="Tahoma"/>
                <a:cs typeface="Tahoma"/>
              </a:rPr>
              <a:t>We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55" dirty="0">
                <a:solidFill>
                  <a:srgbClr val="00003B"/>
                </a:solidFill>
                <a:latin typeface="Tahoma"/>
                <a:cs typeface="Tahoma"/>
              </a:rPr>
              <a:t>can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70" dirty="0">
                <a:solidFill>
                  <a:srgbClr val="00003B"/>
                </a:solidFill>
                <a:latin typeface="Tahoma"/>
                <a:cs typeface="Tahoma"/>
              </a:rPr>
              <a:t>use</a:t>
            </a:r>
            <a:r>
              <a:rPr sz="2750" b="0" spc="-20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70" dirty="0">
                <a:solidFill>
                  <a:srgbClr val="00003B"/>
                </a:solidFill>
                <a:latin typeface="Tahoma"/>
                <a:cs typeface="Tahoma"/>
              </a:rPr>
              <a:t>k-means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50" dirty="0">
                <a:solidFill>
                  <a:srgbClr val="00003B"/>
                </a:solidFill>
                <a:latin typeface="Tahoma"/>
                <a:cs typeface="Tahoma"/>
              </a:rPr>
              <a:t>clustering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45" dirty="0">
                <a:solidFill>
                  <a:srgbClr val="00003B"/>
                </a:solidFill>
                <a:latin typeface="Tahoma"/>
                <a:cs typeface="Tahoma"/>
              </a:rPr>
              <a:t>to</a:t>
            </a:r>
            <a:r>
              <a:rPr sz="2750" b="0" spc="-20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40" dirty="0">
                <a:solidFill>
                  <a:srgbClr val="00003B"/>
                </a:solidFill>
                <a:latin typeface="Tahoma"/>
                <a:cs typeface="Tahoma"/>
              </a:rPr>
              <a:t>identify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35" dirty="0">
                <a:solidFill>
                  <a:srgbClr val="00003B"/>
                </a:solidFill>
                <a:latin typeface="Tahoma"/>
                <a:cs typeface="Tahoma"/>
              </a:rPr>
              <a:t>groups</a:t>
            </a:r>
            <a:r>
              <a:rPr sz="2750" b="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30" dirty="0">
                <a:solidFill>
                  <a:srgbClr val="00003B"/>
                </a:solidFill>
                <a:latin typeface="Tahoma"/>
                <a:cs typeface="Tahoma"/>
              </a:rPr>
              <a:t>of </a:t>
            </a:r>
            <a:r>
              <a:rPr sz="2750" b="0" spc="-84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70" dirty="0">
                <a:solidFill>
                  <a:srgbClr val="00003B"/>
                </a:solidFill>
                <a:latin typeface="Tahoma"/>
                <a:cs typeface="Tahoma"/>
              </a:rPr>
              <a:t>customers </a:t>
            </a:r>
            <a:r>
              <a:rPr sz="2750" b="0" spc="50" dirty="0">
                <a:solidFill>
                  <a:srgbClr val="00003B"/>
                </a:solidFill>
                <a:latin typeface="Tahoma"/>
                <a:cs typeface="Tahoma"/>
              </a:rPr>
              <a:t>who </a:t>
            </a:r>
            <a:r>
              <a:rPr sz="2750" b="0" spc="35" dirty="0">
                <a:solidFill>
                  <a:srgbClr val="00003B"/>
                </a:solidFill>
                <a:latin typeface="Tahoma"/>
                <a:cs typeface="Tahoma"/>
              </a:rPr>
              <a:t>are </a:t>
            </a:r>
            <a:r>
              <a:rPr sz="2750" b="0" spc="55" dirty="0">
                <a:solidFill>
                  <a:srgbClr val="00003B"/>
                </a:solidFill>
                <a:latin typeface="Tahoma"/>
                <a:cs typeface="Tahoma"/>
              </a:rPr>
              <a:t>more </a:t>
            </a:r>
            <a:r>
              <a:rPr sz="2750" b="0" spc="70" dirty="0">
                <a:solidFill>
                  <a:srgbClr val="00003B"/>
                </a:solidFill>
                <a:latin typeface="Tahoma"/>
                <a:cs typeface="Tahoma"/>
              </a:rPr>
              <a:t>likely </a:t>
            </a:r>
            <a:r>
              <a:rPr sz="2750" b="0" spc="45" dirty="0">
                <a:solidFill>
                  <a:srgbClr val="00003B"/>
                </a:solidFill>
                <a:latin typeface="Tahoma"/>
                <a:cs typeface="Tahoma"/>
              </a:rPr>
              <a:t>to </a:t>
            </a:r>
            <a:r>
              <a:rPr sz="2750" b="0" spc="20" dirty="0">
                <a:solidFill>
                  <a:srgbClr val="00003B"/>
                </a:solidFill>
                <a:latin typeface="Tahoma"/>
                <a:cs typeface="Tahoma"/>
              </a:rPr>
              <a:t>churn, </a:t>
            </a:r>
            <a:r>
              <a:rPr sz="2750" b="0" spc="45" dirty="0">
                <a:solidFill>
                  <a:srgbClr val="00003B"/>
                </a:solidFill>
                <a:latin typeface="Tahoma"/>
                <a:cs typeface="Tahoma"/>
              </a:rPr>
              <a:t>and to </a:t>
            </a:r>
            <a:r>
              <a:rPr sz="2750" b="0" spc="50" dirty="0">
                <a:solidFill>
                  <a:srgbClr val="00003B"/>
                </a:solidFill>
                <a:latin typeface="Tahoma"/>
                <a:cs typeface="Tahoma"/>
              </a:rPr>
              <a:t> understand </a:t>
            </a:r>
            <a:r>
              <a:rPr sz="2750" b="0" spc="45" dirty="0">
                <a:solidFill>
                  <a:srgbClr val="00003B"/>
                </a:solidFill>
                <a:latin typeface="Tahoma"/>
                <a:cs typeface="Tahoma"/>
              </a:rPr>
              <a:t>the </a:t>
            </a:r>
            <a:r>
              <a:rPr sz="2750" b="0" spc="60" dirty="0">
                <a:solidFill>
                  <a:srgbClr val="00003B"/>
                </a:solidFill>
                <a:latin typeface="Tahoma"/>
                <a:cs typeface="Tahoma"/>
              </a:rPr>
              <a:t>characteristics </a:t>
            </a:r>
            <a:r>
              <a:rPr sz="2750" b="0" spc="35" dirty="0">
                <a:solidFill>
                  <a:srgbClr val="00003B"/>
                </a:solidFill>
                <a:latin typeface="Tahoma"/>
                <a:cs typeface="Tahoma"/>
              </a:rPr>
              <a:t>that </a:t>
            </a:r>
            <a:r>
              <a:rPr sz="2750" b="0" spc="50" dirty="0">
                <a:solidFill>
                  <a:srgbClr val="00003B"/>
                </a:solidFill>
                <a:latin typeface="Tahoma"/>
                <a:cs typeface="Tahoma"/>
              </a:rPr>
              <a:t>define </a:t>
            </a:r>
            <a:r>
              <a:rPr sz="2750" b="0" spc="60" dirty="0">
                <a:solidFill>
                  <a:srgbClr val="00003B"/>
                </a:solidFill>
                <a:latin typeface="Tahoma"/>
                <a:cs typeface="Tahoma"/>
              </a:rPr>
              <a:t>each </a:t>
            </a:r>
            <a:r>
              <a:rPr sz="2750" b="0" spc="6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b="0" spc="20" dirty="0">
                <a:solidFill>
                  <a:srgbClr val="00003B"/>
                </a:solidFill>
                <a:latin typeface="Tahoma"/>
                <a:cs typeface="Tahoma"/>
              </a:rPr>
              <a:t>group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757008" y="8985886"/>
            <a:ext cx="504825" cy="504825"/>
            <a:chOff x="16757008" y="8985886"/>
            <a:chExt cx="50482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8985886"/>
              <a:ext cx="504825" cy="504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9124918"/>
              <a:ext cx="133354" cy="22809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28700" y="3592991"/>
            <a:ext cx="3949065" cy="85725"/>
          </a:xfrm>
          <a:custGeom>
            <a:avLst/>
            <a:gdLst/>
            <a:ahLst/>
            <a:cxnLst/>
            <a:rect l="l" t="t" r="r" b="b"/>
            <a:pathLst>
              <a:path w="3949065" h="85725">
                <a:moveTo>
                  <a:pt x="3948707" y="85724"/>
                </a:moveTo>
                <a:lnTo>
                  <a:pt x="0" y="85724"/>
                </a:lnTo>
                <a:lnTo>
                  <a:pt x="0" y="0"/>
                </a:lnTo>
                <a:lnTo>
                  <a:pt x="3948707" y="0"/>
                </a:lnTo>
                <a:lnTo>
                  <a:pt x="3948707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700" y="4659791"/>
            <a:ext cx="4032250" cy="85725"/>
          </a:xfrm>
          <a:custGeom>
            <a:avLst/>
            <a:gdLst/>
            <a:ahLst/>
            <a:cxnLst/>
            <a:rect l="l" t="t" r="r" b="b"/>
            <a:pathLst>
              <a:path w="4032250" h="85725">
                <a:moveTo>
                  <a:pt x="0" y="0"/>
                </a:moveTo>
                <a:lnTo>
                  <a:pt x="4032181" y="0"/>
                </a:lnTo>
                <a:lnTo>
                  <a:pt x="4032181" y="85724"/>
                </a:lnTo>
                <a:lnTo>
                  <a:pt x="0" y="85724"/>
                </a:lnTo>
                <a:lnTo>
                  <a:pt x="0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000" y="2643699"/>
            <a:ext cx="450278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b="1" spc="-509" dirty="0">
                <a:solidFill>
                  <a:srgbClr val="00003B"/>
                </a:solidFill>
                <a:latin typeface="Verdana"/>
                <a:cs typeface="Verdana"/>
              </a:rPr>
              <a:t>K-means </a:t>
            </a:r>
            <a:r>
              <a:rPr sz="7000" b="1" spc="-50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7000" b="1" spc="-21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88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7000" b="1" spc="-71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7000" b="1" spc="-18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7000" b="1" spc="-6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7000" b="1" spc="-69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7000" b="1" spc="-60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endParaRPr sz="7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4365" y="1071658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0613" y="1029778"/>
            <a:ext cx="472440" cy="483870"/>
            <a:chOff x="1030613" y="1029778"/>
            <a:chExt cx="472440" cy="483870"/>
          </a:xfrm>
        </p:grpSpPr>
        <p:sp>
          <p:nvSpPr>
            <p:cNvPr id="11" name="object 11"/>
            <p:cNvSpPr/>
            <p:nvPr/>
          </p:nvSpPr>
          <p:spPr>
            <a:xfrm>
              <a:off x="1030613" y="1029778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17" y="6636508"/>
            <a:ext cx="8021320" cy="2844800"/>
            <a:chOff x="4317" y="6636508"/>
            <a:chExt cx="8021320" cy="28448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1327" y="7284899"/>
              <a:ext cx="114300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7" y="6636508"/>
              <a:ext cx="7868540" cy="28448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190330" y="7028054"/>
            <a:ext cx="8202930" cy="245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Once we've identified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the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clusters,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we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can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use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the </a:t>
            </a:r>
            <a:r>
              <a:rPr sz="2750" spc="-84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insights </a:t>
            </a:r>
            <a:r>
              <a:rPr sz="2750" spc="30" dirty="0">
                <a:solidFill>
                  <a:srgbClr val="00003B"/>
                </a:solidFill>
                <a:latin typeface="Tahoma"/>
                <a:cs typeface="Tahoma"/>
              </a:rPr>
              <a:t>gained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to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take action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to </a:t>
            </a:r>
            <a:r>
              <a:rPr sz="2750" spc="60" dirty="0">
                <a:solidFill>
                  <a:srgbClr val="00003B"/>
                </a:solidFill>
                <a:latin typeface="Tahoma"/>
                <a:cs typeface="Tahoma"/>
              </a:rPr>
              <a:t>reduce </a:t>
            </a:r>
            <a:r>
              <a:rPr sz="2750" spc="20" dirty="0">
                <a:solidFill>
                  <a:srgbClr val="00003B"/>
                </a:solidFill>
                <a:latin typeface="Tahoma"/>
                <a:cs typeface="Tahoma"/>
              </a:rPr>
              <a:t>churn.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For </a:t>
            </a:r>
            <a:r>
              <a:rPr sz="2750" spc="-84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example,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we </a:t>
            </a:r>
            <a:r>
              <a:rPr sz="2750" spc="30" dirty="0">
                <a:solidFill>
                  <a:srgbClr val="00003B"/>
                </a:solidFill>
                <a:latin typeface="Tahoma"/>
                <a:cs typeface="Tahoma"/>
              </a:rPr>
              <a:t>might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create </a:t>
            </a:r>
            <a:r>
              <a:rPr sz="2750" spc="35" dirty="0">
                <a:solidFill>
                  <a:srgbClr val="00003B"/>
                </a:solidFill>
                <a:latin typeface="Tahoma"/>
                <a:cs typeface="Tahoma"/>
              </a:rPr>
              <a:t>targeted </a:t>
            </a:r>
            <a:r>
              <a:rPr sz="2750" spc="40" dirty="0">
                <a:solidFill>
                  <a:srgbClr val="00003B"/>
                </a:solidFill>
                <a:latin typeface="Tahoma"/>
                <a:cs typeface="Tahoma"/>
              </a:rPr>
              <a:t>marketing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campaigns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0003B"/>
                </a:solidFill>
                <a:latin typeface="Tahoma"/>
                <a:cs typeface="Tahoma"/>
              </a:rPr>
              <a:t>or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30" dirty="0">
                <a:solidFill>
                  <a:srgbClr val="00003B"/>
                </a:solidFill>
                <a:latin typeface="Tahoma"/>
                <a:cs typeface="Tahoma"/>
              </a:rPr>
              <a:t>offer</a:t>
            </a:r>
            <a:r>
              <a:rPr sz="2750" spc="-20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80" dirty="0">
                <a:solidFill>
                  <a:srgbClr val="00003B"/>
                </a:solidFill>
                <a:latin typeface="Tahoma"/>
                <a:cs typeface="Tahoma"/>
              </a:rPr>
              <a:t>special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promotions</a:t>
            </a:r>
            <a:r>
              <a:rPr sz="2750" spc="-20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to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customers </a:t>
            </a:r>
            <a:r>
              <a:rPr sz="2750" spc="-84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in</a:t>
            </a:r>
            <a:r>
              <a:rPr sz="2750" spc="-21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certain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5" dirty="0">
                <a:solidFill>
                  <a:srgbClr val="00003B"/>
                </a:solidFill>
                <a:latin typeface="Tahoma"/>
                <a:cs typeface="Tahoma"/>
              </a:rPr>
              <a:t>clusters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1327" y="4956674"/>
            <a:ext cx="114300" cy="1142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190330" y="4699830"/>
            <a:ext cx="8268334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35" dirty="0">
                <a:solidFill>
                  <a:srgbClr val="00003B"/>
                </a:solidFill>
                <a:latin typeface="Tahoma"/>
                <a:cs typeface="Tahoma"/>
              </a:rPr>
              <a:t>One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challenge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with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k-means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clustering </a:t>
            </a:r>
            <a:r>
              <a:rPr sz="2750" spc="85" dirty="0">
                <a:solidFill>
                  <a:srgbClr val="00003B"/>
                </a:solidFill>
                <a:latin typeface="Tahoma"/>
                <a:cs typeface="Tahoma"/>
              </a:rPr>
              <a:t>is </a:t>
            </a:r>
            <a:r>
              <a:rPr sz="2750" spc="9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0" dirty="0">
                <a:solidFill>
                  <a:srgbClr val="00003B"/>
                </a:solidFill>
                <a:latin typeface="Tahoma"/>
                <a:cs typeface="Tahoma"/>
              </a:rPr>
              <a:t>determining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the </a:t>
            </a:r>
            <a:r>
              <a:rPr sz="2750" spc="65" dirty="0">
                <a:solidFill>
                  <a:srgbClr val="00003B"/>
                </a:solidFill>
                <a:latin typeface="Tahoma"/>
                <a:cs typeface="Tahoma"/>
              </a:rPr>
              <a:t>optimal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number </a:t>
            </a:r>
            <a:r>
              <a:rPr sz="2750" spc="30" dirty="0">
                <a:solidFill>
                  <a:srgbClr val="00003B"/>
                </a:solidFill>
                <a:latin typeface="Tahoma"/>
                <a:cs typeface="Tahoma"/>
              </a:rPr>
              <a:t>of </a:t>
            </a:r>
            <a:r>
              <a:rPr sz="2750" spc="75" dirty="0">
                <a:solidFill>
                  <a:srgbClr val="00003B"/>
                </a:solidFill>
                <a:latin typeface="Tahoma"/>
                <a:cs typeface="Tahoma"/>
              </a:rPr>
              <a:t>clusters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to </a:t>
            </a:r>
            <a:r>
              <a:rPr sz="2750" spc="30" dirty="0">
                <a:solidFill>
                  <a:srgbClr val="00003B"/>
                </a:solidFill>
                <a:latin typeface="Tahoma"/>
                <a:cs typeface="Tahoma"/>
              </a:rPr>
              <a:t>use. </a:t>
            </a:r>
            <a:r>
              <a:rPr sz="2750" spc="-84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20" dirty="0">
                <a:solidFill>
                  <a:srgbClr val="00003B"/>
                </a:solidFill>
                <a:latin typeface="Tahoma"/>
                <a:cs typeface="Tahoma"/>
              </a:rPr>
              <a:t>We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5" dirty="0">
                <a:solidFill>
                  <a:srgbClr val="00003B"/>
                </a:solidFill>
                <a:latin typeface="Tahoma"/>
                <a:cs typeface="Tahoma"/>
              </a:rPr>
              <a:t>can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use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60" dirty="0">
                <a:solidFill>
                  <a:srgbClr val="00003B"/>
                </a:solidFill>
                <a:latin typeface="Tahoma"/>
                <a:cs typeface="Tahoma"/>
              </a:rPr>
              <a:t>techniques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such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as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the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5" dirty="0">
                <a:solidFill>
                  <a:srgbClr val="00003B"/>
                </a:solidFill>
                <a:latin typeface="Tahoma"/>
                <a:cs typeface="Tahoma"/>
              </a:rPr>
              <a:t>elbow</a:t>
            </a:r>
            <a:r>
              <a:rPr sz="2750" spc="-20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60" dirty="0">
                <a:solidFill>
                  <a:srgbClr val="00003B"/>
                </a:solidFill>
                <a:latin typeface="Tahoma"/>
                <a:cs typeface="Tahoma"/>
              </a:rPr>
              <a:t>method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0003B"/>
                </a:solidFill>
                <a:latin typeface="Tahoma"/>
                <a:cs typeface="Tahoma"/>
              </a:rPr>
              <a:t>or </a:t>
            </a:r>
            <a:r>
              <a:rPr sz="2750" spc="-844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60" dirty="0">
                <a:solidFill>
                  <a:srgbClr val="00003B"/>
                </a:solidFill>
                <a:latin typeface="Tahoma"/>
                <a:cs typeface="Tahoma"/>
              </a:rPr>
              <a:t>silhouette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score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45" dirty="0">
                <a:solidFill>
                  <a:srgbClr val="00003B"/>
                </a:solidFill>
                <a:latin typeface="Tahoma"/>
                <a:cs typeface="Tahoma"/>
              </a:rPr>
              <a:t>to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help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00003B"/>
                </a:solidFill>
                <a:latin typeface="Tahoma"/>
                <a:cs typeface="Tahoma"/>
              </a:rPr>
              <a:t>with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60" dirty="0">
                <a:solidFill>
                  <a:srgbClr val="00003B"/>
                </a:solidFill>
                <a:latin typeface="Tahoma"/>
                <a:cs typeface="Tahoma"/>
              </a:rPr>
              <a:t>this</a:t>
            </a:r>
            <a:r>
              <a:rPr sz="2750" spc="-210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0003B"/>
                </a:solidFill>
                <a:latin typeface="Tahoma"/>
                <a:cs typeface="Tahoma"/>
              </a:rPr>
              <a:t>decision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979797"/>
            <a:ext cx="16230599" cy="62769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700" y="1800225"/>
            <a:ext cx="436245" cy="66675"/>
          </a:xfrm>
          <a:custGeom>
            <a:avLst/>
            <a:gdLst/>
            <a:ahLst/>
            <a:cxnLst/>
            <a:rect l="l" t="t" r="r" b="b"/>
            <a:pathLst>
              <a:path w="436244" h="66675">
                <a:moveTo>
                  <a:pt x="435842" y="66674"/>
                </a:moveTo>
                <a:lnTo>
                  <a:pt x="0" y="66674"/>
                </a:lnTo>
                <a:lnTo>
                  <a:pt x="0" y="0"/>
                </a:lnTo>
                <a:lnTo>
                  <a:pt x="435842" y="0"/>
                </a:lnTo>
                <a:lnTo>
                  <a:pt x="435842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3890" y="1800237"/>
            <a:ext cx="11494135" cy="66675"/>
          </a:xfrm>
          <a:custGeom>
            <a:avLst/>
            <a:gdLst/>
            <a:ahLst/>
            <a:cxnLst/>
            <a:rect l="l" t="t" r="r" b="b"/>
            <a:pathLst>
              <a:path w="11494135" h="66675">
                <a:moveTo>
                  <a:pt x="11493551" y="0"/>
                </a:moveTo>
                <a:lnTo>
                  <a:pt x="11493551" y="0"/>
                </a:lnTo>
                <a:lnTo>
                  <a:pt x="0" y="0"/>
                </a:lnTo>
                <a:lnTo>
                  <a:pt x="0" y="66675"/>
                </a:lnTo>
                <a:lnTo>
                  <a:pt x="11493551" y="66675"/>
                </a:lnTo>
                <a:lnTo>
                  <a:pt x="11493551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700" y="2638424"/>
            <a:ext cx="4879340" cy="66675"/>
          </a:xfrm>
          <a:custGeom>
            <a:avLst/>
            <a:gdLst/>
            <a:ahLst/>
            <a:cxnLst/>
            <a:rect l="l" t="t" r="r" b="b"/>
            <a:pathLst>
              <a:path w="4879340" h="66675">
                <a:moveTo>
                  <a:pt x="4879329" y="66674"/>
                </a:moveTo>
                <a:lnTo>
                  <a:pt x="0" y="66674"/>
                </a:lnTo>
                <a:lnTo>
                  <a:pt x="0" y="0"/>
                </a:lnTo>
                <a:lnTo>
                  <a:pt x="4879329" y="0"/>
                </a:lnTo>
                <a:lnTo>
                  <a:pt x="4879329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50956"/>
            <a:ext cx="1220470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7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pc="-445" dirty="0">
                <a:solidFill>
                  <a:srgbClr val="00003B"/>
                </a:solidFill>
                <a:latin typeface="Verdana"/>
                <a:cs typeface="Verdana"/>
              </a:rPr>
              <a:t>pp</a:t>
            </a:r>
            <a:r>
              <a:rPr spc="45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pc="-580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pc="-26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pc="-63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pc="-47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600" dirty="0">
                <a:solidFill>
                  <a:srgbClr val="00003B"/>
                </a:solidFill>
                <a:latin typeface="Verdana"/>
                <a:cs typeface="Verdana"/>
              </a:rPr>
              <a:t>K</a:t>
            </a:r>
            <a:r>
              <a:rPr spc="605" dirty="0">
                <a:solidFill>
                  <a:srgbClr val="00003B"/>
                </a:solidFill>
                <a:latin typeface="Verdana"/>
                <a:cs typeface="Verdana"/>
              </a:rPr>
              <a:t>-</a:t>
            </a:r>
            <a:r>
              <a:rPr spc="-57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pc="-50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pc="-2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pc="-63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pc="-55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16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pc="45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pc="-6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pc="-56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pc="-15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pc="-50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pc="-5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pc="-26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pc="-63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pc="-47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57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pc="-63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15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pc="-635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pc="-340" dirty="0">
                <a:solidFill>
                  <a:srgbClr val="00003B"/>
                </a:solidFill>
                <a:latin typeface="Verdana"/>
                <a:cs typeface="Verdana"/>
              </a:rPr>
              <a:t>e  </a:t>
            </a:r>
            <a:r>
              <a:rPr spc="-10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pc="-635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pc="-6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pc="-5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pc="-63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484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pc="-2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pc="-15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pc="-29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pc="-6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pc="-56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pc="-50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pc="-14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940483"/>
              <a:ext cx="16230599" cy="1981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5734332"/>
              <a:ext cx="16230597" cy="3524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687" y="2405696"/>
              <a:ext cx="2359660" cy="66675"/>
            </a:xfrm>
            <a:custGeom>
              <a:avLst/>
              <a:gdLst/>
              <a:ahLst/>
              <a:cxnLst/>
              <a:rect l="l" t="t" r="r" b="b"/>
              <a:pathLst>
                <a:path w="2359660" h="66675">
                  <a:moveTo>
                    <a:pt x="118110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181100" y="66675"/>
                  </a:lnTo>
                  <a:lnTo>
                    <a:pt x="1181100" y="0"/>
                  </a:lnTo>
                  <a:close/>
                </a:path>
                <a:path w="2359660" h="66675">
                  <a:moveTo>
                    <a:pt x="2359228" y="0"/>
                  </a:moveTo>
                  <a:lnTo>
                    <a:pt x="1430451" y="0"/>
                  </a:lnTo>
                  <a:lnTo>
                    <a:pt x="1430451" y="66675"/>
                  </a:lnTo>
                  <a:lnTo>
                    <a:pt x="2359228" y="66675"/>
                  </a:lnTo>
                  <a:lnTo>
                    <a:pt x="235922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656419"/>
            <a:ext cx="23850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10" dirty="0">
                <a:latin typeface="Verdana"/>
                <a:cs typeface="Verdana"/>
              </a:rPr>
              <a:t>O</a:t>
            </a:r>
            <a:r>
              <a:rPr spc="-690" dirty="0">
                <a:latin typeface="Verdana"/>
                <a:cs typeface="Verdana"/>
              </a:rPr>
              <a:t>u</a:t>
            </a:r>
            <a:r>
              <a:rPr spc="-150" dirty="0">
                <a:latin typeface="Verdana"/>
                <a:cs typeface="Verdana"/>
              </a:rPr>
              <a:t>t</a:t>
            </a:r>
            <a:r>
              <a:rPr spc="-445" dirty="0">
                <a:latin typeface="Verdana"/>
                <a:cs typeface="Verdana"/>
              </a:rPr>
              <a:t>p</a:t>
            </a:r>
            <a:r>
              <a:rPr spc="-690" dirty="0">
                <a:latin typeface="Verdana"/>
                <a:cs typeface="Verdana"/>
              </a:rPr>
              <a:t>u</a:t>
            </a:r>
            <a:r>
              <a:rPr spc="-145" dirty="0">
                <a:latin typeface="Verdana"/>
                <a:cs typeface="Verdana"/>
              </a:rPr>
              <a:t>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2698" y="2276185"/>
            <a:ext cx="7962899" cy="8010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22642" y="534434"/>
            <a:ext cx="353314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229" dirty="0">
                <a:latin typeface="Trebuchet MS"/>
                <a:cs typeface="Trebuchet MS"/>
              </a:rPr>
              <a:t>H</a:t>
            </a:r>
            <a:r>
              <a:rPr sz="5750" spc="-80" dirty="0">
                <a:latin typeface="Trebuchet MS"/>
                <a:cs typeface="Trebuchet MS"/>
              </a:rPr>
              <a:t>e</a:t>
            </a:r>
            <a:r>
              <a:rPr sz="5750" spc="204" dirty="0">
                <a:latin typeface="Trebuchet MS"/>
                <a:cs typeface="Trebuchet MS"/>
              </a:rPr>
              <a:t>a</a:t>
            </a:r>
            <a:r>
              <a:rPr sz="5750" spc="-80" dirty="0">
                <a:latin typeface="Trebuchet MS"/>
                <a:cs typeface="Trebuchet MS"/>
              </a:rPr>
              <a:t>t</a:t>
            </a:r>
            <a:r>
              <a:rPr sz="5750" spc="-375" dirty="0">
                <a:latin typeface="Trebuchet MS"/>
                <a:cs typeface="Trebuchet MS"/>
              </a:rPr>
              <a:t> </a:t>
            </a:r>
            <a:r>
              <a:rPr sz="5750" spc="420" dirty="0">
                <a:latin typeface="Trebuchet MS"/>
                <a:cs typeface="Trebuchet MS"/>
              </a:rPr>
              <a:t>M</a:t>
            </a:r>
            <a:r>
              <a:rPr sz="5750" spc="204" dirty="0">
                <a:latin typeface="Trebuchet MS"/>
                <a:cs typeface="Trebuchet MS"/>
              </a:rPr>
              <a:t>a</a:t>
            </a:r>
            <a:r>
              <a:rPr sz="5750" spc="140" dirty="0">
                <a:latin typeface="Trebuchet MS"/>
                <a:cs typeface="Trebuchet MS"/>
              </a:rPr>
              <a:t>p</a:t>
            </a:r>
            <a:r>
              <a:rPr sz="5750" spc="-215" dirty="0">
                <a:latin typeface="Trebuchet MS"/>
                <a:cs typeface="Trebuchet MS"/>
              </a:rPr>
              <a:t>: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180" y="1761112"/>
            <a:ext cx="13449299" cy="8524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9596" y="497188"/>
            <a:ext cx="5708015" cy="791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0" spc="280" dirty="0">
                <a:latin typeface="Trebuchet MS"/>
                <a:cs typeface="Trebuchet MS"/>
              </a:rPr>
              <a:t>D</a:t>
            </a:r>
            <a:r>
              <a:rPr sz="5000" spc="-65" dirty="0">
                <a:latin typeface="Trebuchet MS"/>
                <a:cs typeface="Trebuchet MS"/>
              </a:rPr>
              <a:t>i</a:t>
            </a:r>
            <a:r>
              <a:rPr sz="5000" spc="370" dirty="0">
                <a:latin typeface="Trebuchet MS"/>
                <a:cs typeface="Trebuchet MS"/>
              </a:rPr>
              <a:t>s</a:t>
            </a:r>
            <a:r>
              <a:rPr sz="5000" spc="-65" dirty="0">
                <a:latin typeface="Trebuchet MS"/>
                <a:cs typeface="Trebuchet MS"/>
              </a:rPr>
              <a:t>t</a:t>
            </a:r>
            <a:r>
              <a:rPr sz="5000" spc="-114" dirty="0">
                <a:latin typeface="Trebuchet MS"/>
                <a:cs typeface="Trebuchet MS"/>
              </a:rPr>
              <a:t>r</a:t>
            </a:r>
            <a:r>
              <a:rPr sz="5000" spc="-65" dirty="0">
                <a:latin typeface="Trebuchet MS"/>
                <a:cs typeface="Trebuchet MS"/>
              </a:rPr>
              <a:t>i</a:t>
            </a:r>
            <a:r>
              <a:rPr sz="5000" spc="140" dirty="0">
                <a:latin typeface="Trebuchet MS"/>
                <a:cs typeface="Trebuchet MS"/>
              </a:rPr>
              <a:t>b</a:t>
            </a:r>
            <a:r>
              <a:rPr sz="5000" spc="30" dirty="0">
                <a:latin typeface="Trebuchet MS"/>
                <a:cs typeface="Trebuchet MS"/>
              </a:rPr>
              <a:t>u</a:t>
            </a:r>
            <a:r>
              <a:rPr sz="5000" spc="-65" dirty="0">
                <a:latin typeface="Trebuchet MS"/>
                <a:cs typeface="Trebuchet MS"/>
              </a:rPr>
              <a:t>ti</a:t>
            </a:r>
            <a:r>
              <a:rPr sz="5000" spc="-5" dirty="0">
                <a:latin typeface="Trebuchet MS"/>
                <a:cs typeface="Trebuchet MS"/>
              </a:rPr>
              <a:t>o</a:t>
            </a:r>
            <a:r>
              <a:rPr sz="5000" spc="40" dirty="0">
                <a:latin typeface="Trebuchet MS"/>
                <a:cs typeface="Trebuchet MS"/>
              </a:rPr>
              <a:t>n</a:t>
            </a:r>
            <a:r>
              <a:rPr sz="5000" spc="-325" dirty="0">
                <a:latin typeface="Trebuchet MS"/>
                <a:cs typeface="Trebuchet MS"/>
              </a:rPr>
              <a:t> </a:t>
            </a:r>
            <a:r>
              <a:rPr sz="5000" spc="204" dirty="0">
                <a:latin typeface="Trebuchet MS"/>
                <a:cs typeface="Trebuchet MS"/>
              </a:rPr>
              <a:t>C</a:t>
            </a:r>
            <a:r>
              <a:rPr sz="5000" spc="30" dirty="0">
                <a:latin typeface="Trebuchet MS"/>
                <a:cs typeface="Trebuchet MS"/>
              </a:rPr>
              <a:t>u</a:t>
            </a:r>
            <a:r>
              <a:rPr sz="5000" spc="-114" dirty="0">
                <a:latin typeface="Trebuchet MS"/>
                <a:cs typeface="Trebuchet MS"/>
              </a:rPr>
              <a:t>r</a:t>
            </a:r>
            <a:r>
              <a:rPr sz="5000" spc="60" dirty="0">
                <a:latin typeface="Trebuchet MS"/>
                <a:cs typeface="Trebuchet MS"/>
              </a:rPr>
              <a:t>v</a:t>
            </a:r>
            <a:r>
              <a:rPr sz="5000" spc="-60" dirty="0">
                <a:latin typeface="Trebuchet MS"/>
                <a:cs typeface="Trebuchet MS"/>
              </a:rPr>
              <a:t>e</a:t>
            </a:r>
            <a:r>
              <a:rPr sz="5000" spc="-180" dirty="0">
                <a:latin typeface="Trebuchet MS"/>
                <a:cs typeface="Trebuchet MS"/>
              </a:rPr>
              <a:t>:</a:t>
            </a:r>
            <a:endParaRPr sz="5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0255" y="196801"/>
            <a:ext cx="7515224" cy="10086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3824" y="3245149"/>
            <a:ext cx="7964805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1345" marR="5080" indent="-1859280">
              <a:lnSpc>
                <a:spcPct val="115999"/>
              </a:lnSpc>
              <a:spcBef>
                <a:spcPts val="95"/>
              </a:spcBef>
            </a:pPr>
            <a:r>
              <a:rPr sz="6250" spc="70" dirty="0">
                <a:solidFill>
                  <a:srgbClr val="FFFFFF"/>
                </a:solidFill>
                <a:latin typeface="Trebuchet MS"/>
                <a:cs typeface="Trebuchet MS"/>
              </a:rPr>
              <a:t>Confusion</a:t>
            </a:r>
            <a:r>
              <a:rPr sz="6250" spc="-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spc="70" dirty="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r>
              <a:rPr sz="625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spc="1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250" spc="-186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spc="140" dirty="0">
                <a:solidFill>
                  <a:srgbClr val="FFFFFF"/>
                </a:solidFill>
                <a:latin typeface="Trebuchet MS"/>
                <a:cs typeface="Trebuchet MS"/>
              </a:rPr>
              <a:t>Roc</a:t>
            </a:r>
            <a:r>
              <a:rPr sz="625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spc="25" dirty="0">
                <a:solidFill>
                  <a:srgbClr val="FFFFFF"/>
                </a:solidFill>
                <a:latin typeface="Trebuchet MS"/>
                <a:cs typeface="Trebuchet MS"/>
              </a:rPr>
              <a:t>Curve</a:t>
            </a:r>
            <a:r>
              <a:rPr sz="6250" spc="-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spc="-229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6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7008" y="956821"/>
            <a:ext cx="504825" cy="504825"/>
            <a:chOff x="16757008" y="956821"/>
            <a:chExt cx="504825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1"/>
              <a:ext cx="133354" cy="2280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65" y="1071658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613" y="1029777"/>
            <a:ext cx="472440" cy="483870"/>
            <a:chOff x="1030613" y="1029777"/>
            <a:chExt cx="472440" cy="483870"/>
          </a:xfrm>
        </p:grpSpPr>
        <p:sp>
          <p:nvSpPr>
            <p:cNvPr id="7" name="object 7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6"/>
              <a:ext cx="317384" cy="4770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0975" y="3117913"/>
            <a:ext cx="6886574" cy="659129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28700" y="2636344"/>
            <a:ext cx="1496695" cy="85725"/>
          </a:xfrm>
          <a:custGeom>
            <a:avLst/>
            <a:gdLst/>
            <a:ahLst/>
            <a:cxnLst/>
            <a:rect l="l" t="t" r="r" b="b"/>
            <a:pathLst>
              <a:path w="1496695" h="85725">
                <a:moveTo>
                  <a:pt x="1496120" y="85724"/>
                </a:moveTo>
                <a:lnTo>
                  <a:pt x="0" y="85724"/>
                </a:lnTo>
                <a:lnTo>
                  <a:pt x="0" y="0"/>
                </a:lnTo>
                <a:lnTo>
                  <a:pt x="1496120" y="0"/>
                </a:lnTo>
                <a:lnTo>
                  <a:pt x="1496120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2171" y="2636354"/>
            <a:ext cx="6258560" cy="85725"/>
          </a:xfrm>
          <a:custGeom>
            <a:avLst/>
            <a:gdLst/>
            <a:ahLst/>
            <a:cxnLst/>
            <a:rect l="l" t="t" r="r" b="b"/>
            <a:pathLst>
              <a:path w="6258559" h="85725">
                <a:moveTo>
                  <a:pt x="6258064" y="0"/>
                </a:moveTo>
                <a:lnTo>
                  <a:pt x="5013198" y="0"/>
                </a:lnTo>
                <a:lnTo>
                  <a:pt x="0" y="0"/>
                </a:lnTo>
                <a:lnTo>
                  <a:pt x="0" y="85725"/>
                </a:lnTo>
                <a:lnTo>
                  <a:pt x="5013198" y="85725"/>
                </a:lnTo>
                <a:lnTo>
                  <a:pt x="6258064" y="85725"/>
                </a:lnTo>
                <a:lnTo>
                  <a:pt x="6258064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1687051"/>
            <a:ext cx="8097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66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7000" b="1" spc="-69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-56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12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78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7000" b="1" spc="-73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73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7000" b="1" spc="-71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7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endParaRPr sz="7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204446"/>
            <a:ext cx="8919210" cy="8082915"/>
            <a:chOff x="0" y="2204446"/>
            <a:chExt cx="8919210" cy="80829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04446"/>
              <a:ext cx="8766741" cy="80825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56846"/>
              <a:ext cx="8919141" cy="793015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9694" y="503230"/>
            <a:ext cx="4643755" cy="29438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just">
              <a:lnSpc>
                <a:spcPts val="7650"/>
              </a:lnSpc>
              <a:spcBef>
                <a:spcPts val="229"/>
              </a:spcBef>
            </a:pPr>
            <a:r>
              <a:rPr sz="6400" spc="-204" dirty="0">
                <a:solidFill>
                  <a:srgbClr val="00003B"/>
                </a:solidFill>
                <a:latin typeface="Tahoma"/>
                <a:cs typeface="Tahoma"/>
              </a:rPr>
              <a:t>W</a:t>
            </a:r>
            <a:r>
              <a:rPr sz="6400" spc="-275" dirty="0">
                <a:solidFill>
                  <a:srgbClr val="00003B"/>
                </a:solidFill>
                <a:latin typeface="Tahoma"/>
                <a:cs typeface="Tahoma"/>
              </a:rPr>
              <a:t>h</a:t>
            </a:r>
            <a:r>
              <a:rPr sz="6400" spc="105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6400" spc="9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z="6400" spc="-40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6400" spc="-45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6400" spc="-140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6400" spc="-40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6400" spc="-315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6400" spc="-340" dirty="0">
                <a:solidFill>
                  <a:srgbClr val="00003B"/>
                </a:solidFill>
                <a:latin typeface="Tahoma"/>
                <a:cs typeface="Tahoma"/>
              </a:rPr>
              <a:t>u</a:t>
            </a:r>
            <a:r>
              <a:rPr sz="6400" spc="-175" dirty="0">
                <a:solidFill>
                  <a:srgbClr val="00003B"/>
                </a:solidFill>
                <a:latin typeface="Tahoma"/>
                <a:cs typeface="Tahoma"/>
              </a:rPr>
              <a:t>r  </a:t>
            </a:r>
            <a:r>
              <a:rPr sz="6400" spc="-133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6400" spc="-275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z="6400" spc="75" dirty="0">
                <a:solidFill>
                  <a:srgbClr val="00003B"/>
                </a:solidFill>
                <a:latin typeface="Tahoma"/>
                <a:cs typeface="Tahoma"/>
              </a:rPr>
              <a:t>f</a:t>
            </a:r>
            <a:r>
              <a:rPr sz="6400" spc="-22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6400" spc="-229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6400" spc="-305" dirty="0">
                <a:solidFill>
                  <a:srgbClr val="00003B"/>
                </a:solidFill>
                <a:latin typeface="Tahoma"/>
                <a:cs typeface="Tahoma"/>
              </a:rPr>
              <a:t>m</a:t>
            </a:r>
            <a:r>
              <a:rPr sz="6400" spc="105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6400" spc="85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z="6400" spc="-45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6400" spc="-22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6400" spc="-175" dirty="0">
                <a:solidFill>
                  <a:srgbClr val="00003B"/>
                </a:solidFill>
                <a:latin typeface="Tahoma"/>
                <a:cs typeface="Tahoma"/>
              </a:rPr>
              <a:t>n  </a:t>
            </a:r>
            <a:r>
              <a:rPr sz="6400" spc="-120" dirty="0">
                <a:solidFill>
                  <a:srgbClr val="00003B"/>
                </a:solidFill>
                <a:latin typeface="Tahoma"/>
                <a:cs typeface="Tahoma"/>
              </a:rPr>
              <a:t>Product?</a:t>
            </a:r>
            <a:endParaRPr sz="6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7194" y="4766437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7194" y="6252337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7194" y="7242937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234085" y="4501001"/>
            <a:ext cx="5334000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565">
              <a:lnSpc>
                <a:spcPct val="116100"/>
              </a:lnSpc>
              <a:spcBef>
                <a:spcPts val="100"/>
              </a:spcBef>
            </a:pPr>
            <a:r>
              <a:rPr sz="2800" spc="-229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5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oo</a:t>
            </a:r>
            <a:r>
              <a:rPr sz="28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35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14" dirty="0">
                <a:solidFill>
                  <a:srgbClr val="00003B"/>
                </a:solidFill>
                <a:latin typeface="Verdana"/>
                <a:cs typeface="Verdana"/>
              </a:rPr>
              <a:t>t  </a:t>
            </a:r>
            <a:r>
              <a:rPr sz="2800" spc="-22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hu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8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800" spc="-13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ny 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35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29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26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 marL="12700" marR="320675">
              <a:lnSpc>
                <a:spcPct val="116100"/>
              </a:lnSpc>
            </a:pP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800" spc="-26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80" dirty="0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22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50" dirty="0">
                <a:solidFill>
                  <a:srgbClr val="00003B"/>
                </a:solidFill>
                <a:latin typeface="Verdana"/>
                <a:cs typeface="Verdana"/>
              </a:rPr>
              <a:t>r  </a:t>
            </a:r>
            <a:r>
              <a:rPr sz="2800" spc="-22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hu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8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</a:pPr>
            <a:r>
              <a:rPr sz="2800" spc="-22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hu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85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n 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270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75" dirty="0">
                <a:solidFill>
                  <a:srgbClr val="00003B"/>
                </a:solidFill>
                <a:latin typeface="Verdana"/>
                <a:cs typeface="Verdana"/>
              </a:rPr>
              <a:t>s  </a:t>
            </a:r>
            <a:r>
              <a:rPr sz="2800" spc="-150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85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26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2800" spc="-260" dirty="0">
                <a:solidFill>
                  <a:srgbClr val="00003B"/>
                </a:solidFill>
                <a:latin typeface="Verdana"/>
                <a:cs typeface="Verdana"/>
              </a:rPr>
              <a:t>.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270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hu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n  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v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2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0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90" dirty="0">
                <a:solidFill>
                  <a:srgbClr val="00003B"/>
                </a:solidFill>
                <a:latin typeface="Verdana"/>
                <a:cs typeface="Verdana"/>
              </a:rPr>
              <a:t>d  </a:t>
            </a:r>
            <a:r>
              <a:rPr sz="2800" spc="-7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800" spc="-6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95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800" spc="-1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800" spc="-13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32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800" spc="-170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285" dirty="0">
                <a:solidFill>
                  <a:srgbClr val="00003B"/>
                </a:solidFill>
                <a:latin typeface="Verdana"/>
                <a:cs typeface="Verdana"/>
              </a:rPr>
              <a:t>v</a:t>
            </a:r>
            <a:r>
              <a:rPr sz="2800" spc="-14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800" spc="-190" dirty="0">
                <a:solidFill>
                  <a:srgbClr val="00003B"/>
                </a:solidFill>
                <a:latin typeface="Verdana"/>
                <a:cs typeface="Verdana"/>
              </a:rPr>
              <a:t>nu</a:t>
            </a:r>
            <a:r>
              <a:rPr sz="2800" spc="-135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757008" y="8985886"/>
            <a:ext cx="504825" cy="504825"/>
            <a:chOff x="16757008" y="8985886"/>
            <a:chExt cx="504825" cy="50482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7008" y="8985886"/>
              <a:ext cx="504825" cy="5048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59862" y="9124918"/>
              <a:ext cx="133354" cy="2280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74365" y="1071707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5" dirty="0">
                <a:solidFill>
                  <a:srgbClr val="00003B"/>
                </a:solidFill>
                <a:latin typeface="Tahoma"/>
                <a:cs typeface="Tahoma"/>
              </a:rPr>
              <a:t>TELCO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0613" y="1029778"/>
            <a:ext cx="472440" cy="483870"/>
            <a:chOff x="1030613" y="1029778"/>
            <a:chExt cx="472440" cy="483870"/>
          </a:xfrm>
        </p:grpSpPr>
        <p:sp>
          <p:nvSpPr>
            <p:cNvPr id="16" name="object 16"/>
            <p:cNvSpPr/>
            <p:nvPr/>
          </p:nvSpPr>
          <p:spPr>
            <a:xfrm>
              <a:off x="1030613" y="1029778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7008" y="956824"/>
            <a:ext cx="504825" cy="504825"/>
            <a:chOff x="16757008" y="956824"/>
            <a:chExt cx="504825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4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7"/>
              <a:ext cx="133354" cy="2280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65" y="1071658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613" y="1029780"/>
            <a:ext cx="472440" cy="483870"/>
            <a:chOff x="1030613" y="1029780"/>
            <a:chExt cx="472440" cy="483870"/>
          </a:xfrm>
        </p:grpSpPr>
        <p:sp>
          <p:nvSpPr>
            <p:cNvPr id="7" name="object 7"/>
            <p:cNvSpPr/>
            <p:nvPr/>
          </p:nvSpPr>
          <p:spPr>
            <a:xfrm>
              <a:off x="1030613" y="1029780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9"/>
              <a:ext cx="317384" cy="4770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9400" y="3148950"/>
            <a:ext cx="6543674" cy="60102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28700" y="2636350"/>
            <a:ext cx="1496695" cy="85725"/>
          </a:xfrm>
          <a:custGeom>
            <a:avLst/>
            <a:gdLst/>
            <a:ahLst/>
            <a:cxnLst/>
            <a:rect l="l" t="t" r="r" b="b"/>
            <a:pathLst>
              <a:path w="1496695" h="85725">
                <a:moveTo>
                  <a:pt x="1496120" y="85724"/>
                </a:moveTo>
                <a:lnTo>
                  <a:pt x="0" y="85724"/>
                </a:lnTo>
                <a:lnTo>
                  <a:pt x="0" y="0"/>
                </a:lnTo>
                <a:lnTo>
                  <a:pt x="1496120" y="0"/>
                </a:lnTo>
                <a:lnTo>
                  <a:pt x="1496120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2171" y="2636354"/>
            <a:ext cx="6258560" cy="85725"/>
          </a:xfrm>
          <a:custGeom>
            <a:avLst/>
            <a:gdLst/>
            <a:ahLst/>
            <a:cxnLst/>
            <a:rect l="l" t="t" r="r" b="b"/>
            <a:pathLst>
              <a:path w="6258559" h="85725">
                <a:moveTo>
                  <a:pt x="6258064" y="0"/>
                </a:moveTo>
                <a:lnTo>
                  <a:pt x="5013198" y="0"/>
                </a:lnTo>
                <a:lnTo>
                  <a:pt x="0" y="0"/>
                </a:lnTo>
                <a:lnTo>
                  <a:pt x="0" y="85725"/>
                </a:lnTo>
                <a:lnTo>
                  <a:pt x="5013198" y="85725"/>
                </a:lnTo>
                <a:lnTo>
                  <a:pt x="6258064" y="85725"/>
                </a:lnTo>
                <a:lnTo>
                  <a:pt x="6258064" y="0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1687056"/>
            <a:ext cx="8097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665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7000" b="1" spc="-69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-560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12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785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7000" b="1" spc="-73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-81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7000" b="1" spc="-37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7000" b="1" spc="6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7000" b="1" spc="-73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7000" b="1" spc="-710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7000" b="1" spc="-33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7000" b="1" spc="-70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endParaRPr sz="7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9601200"/>
            <a:ext cx="18283555" cy="685800"/>
          </a:xfrm>
          <a:custGeom>
            <a:avLst/>
            <a:gdLst/>
            <a:ahLst/>
            <a:cxnLst/>
            <a:rect l="l" t="t" r="r" b="b"/>
            <a:pathLst>
              <a:path w="18283555" h="685800">
                <a:moveTo>
                  <a:pt x="0" y="0"/>
                </a:moveTo>
                <a:lnTo>
                  <a:pt x="18283236" y="0"/>
                </a:lnTo>
                <a:lnTo>
                  <a:pt x="18283236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7050" y="1825107"/>
            <a:ext cx="15135860" cy="40005"/>
          </a:xfrm>
          <a:custGeom>
            <a:avLst/>
            <a:gdLst/>
            <a:ahLst/>
            <a:cxnLst/>
            <a:rect l="l" t="t" r="r" b="b"/>
            <a:pathLst>
              <a:path w="15135860" h="40005">
                <a:moveTo>
                  <a:pt x="0" y="0"/>
                </a:moveTo>
                <a:lnTo>
                  <a:pt x="15135277" y="3972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9587" y="474150"/>
            <a:ext cx="377888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0" b="0" spc="145" dirty="0">
                <a:solidFill>
                  <a:srgbClr val="404040"/>
                </a:solidFill>
                <a:latin typeface="Verdana"/>
                <a:cs typeface="Verdana"/>
              </a:rPr>
              <a:t>Insights</a:t>
            </a:r>
            <a:endParaRPr sz="70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313" y="2422824"/>
            <a:ext cx="128234" cy="1282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93519" y="2179303"/>
            <a:ext cx="15066010" cy="643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">
              <a:lnSpc>
                <a:spcPct val="109700"/>
              </a:lnSpc>
              <a:spcBef>
                <a:spcPts val="100"/>
              </a:spcBef>
            </a:pPr>
            <a:r>
              <a:rPr sz="295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Confusion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matrix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shows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model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correctly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predicted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1127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true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positives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(customers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churned)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404040"/>
                </a:solidFill>
                <a:latin typeface="Microsoft Sans Serif"/>
                <a:cs typeface="Microsoft Sans Serif"/>
              </a:rPr>
              <a:t>391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true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negatives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(customers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did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404040"/>
                </a:solidFill>
                <a:latin typeface="Microsoft Sans Serif"/>
                <a:cs typeface="Microsoft Sans Serif"/>
              </a:rPr>
              <a:t>not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churn).</a:t>
            </a:r>
            <a:endParaRPr sz="2950">
              <a:latin typeface="Microsoft Sans Serif"/>
              <a:cs typeface="Microsoft Sans Serif"/>
            </a:endParaRPr>
          </a:p>
          <a:p>
            <a:pPr marL="12700" marR="734695">
              <a:lnSpc>
                <a:spcPct val="109700"/>
              </a:lnSpc>
            </a:pPr>
            <a:r>
              <a:rPr sz="295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Negative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correlation: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between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Tenure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Churn,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which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indicates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been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telco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service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longer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less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likely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churn.</a:t>
            </a:r>
            <a:endParaRPr sz="295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9700"/>
              </a:lnSpc>
            </a:pPr>
            <a:r>
              <a:rPr sz="295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histogram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suggests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there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large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number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subscribed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to </a:t>
            </a:r>
            <a:r>
              <a:rPr sz="2950" spc="-7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service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less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10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months,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number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decreases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as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length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950" spc="-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tenure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increases.</a:t>
            </a:r>
            <a:endParaRPr sz="2950">
              <a:latin typeface="Microsoft Sans Serif"/>
              <a:cs typeface="Microsoft Sans Serif"/>
            </a:endParaRPr>
          </a:p>
          <a:p>
            <a:pPr marL="12700" marR="318135">
              <a:lnSpc>
                <a:spcPct val="109700"/>
              </a:lnSpc>
            </a:pP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fiber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optic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internet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service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more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likely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sz="2950" spc="-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DSL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internet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service.</a:t>
            </a:r>
            <a:endParaRPr sz="2950">
              <a:latin typeface="Microsoft Sans Serif"/>
              <a:cs typeface="Microsoft Sans Serif"/>
            </a:endParaRPr>
          </a:p>
          <a:p>
            <a:pPr marL="12700" marR="209550">
              <a:lnSpc>
                <a:spcPct val="109700"/>
              </a:lnSpc>
            </a:pP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month-to-month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contracts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more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likely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sz="2950" spc="-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one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two-year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contracts.</a:t>
            </a:r>
            <a:endParaRPr sz="2950">
              <a:latin typeface="Microsoft Sans Serif"/>
              <a:cs typeface="Microsoft Sans Serif"/>
            </a:endParaRPr>
          </a:p>
          <a:p>
            <a:pPr marL="12700" marR="97790">
              <a:lnSpc>
                <a:spcPct val="109700"/>
              </a:lnSpc>
            </a:pP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pay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higher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monthly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charges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more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likely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churn</a:t>
            </a:r>
            <a:r>
              <a:rPr sz="2950" spc="-1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customers</a:t>
            </a:r>
            <a:r>
              <a:rPr sz="295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who </a:t>
            </a:r>
            <a:r>
              <a:rPr sz="2950" spc="-7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pay</a:t>
            </a:r>
            <a:r>
              <a:rPr sz="2950" spc="-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lower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monthly</a:t>
            </a:r>
            <a:r>
              <a:rPr sz="295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charges.</a:t>
            </a:r>
            <a:endParaRPr sz="295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9313" y="3409244"/>
            <a:ext cx="128234" cy="1282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313" y="4395664"/>
            <a:ext cx="128234" cy="1282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9313" y="5875294"/>
            <a:ext cx="128234" cy="1282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313" y="6861714"/>
            <a:ext cx="128234" cy="1282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313" y="7848134"/>
            <a:ext cx="128234" cy="1282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4"/>
              <a:ext cx="133354" cy="228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3655"/>
              <a:ext cx="3429544" cy="51433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74365" y="107170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7F7F7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F7F7F7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F7F7F7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F7F7F7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F7F7F7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0613" y="1029777"/>
            <a:ext cx="1751330" cy="7606665"/>
            <a:chOff x="1030613" y="1029777"/>
            <a:chExt cx="1751330" cy="7606665"/>
          </a:xfrm>
        </p:grpSpPr>
        <p:sp>
          <p:nvSpPr>
            <p:cNvPr id="8" name="object 8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6782" y="3064181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6782" y="4235756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6782" y="5797855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782" y="7359955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782" y="8531531"/>
              <a:ext cx="104775" cy="10477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67581" y="1655281"/>
            <a:ext cx="3803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latin typeface="Verdana"/>
                <a:cs typeface="Verdana"/>
              </a:rPr>
              <a:t>Takeways</a:t>
            </a:r>
            <a:r>
              <a:rPr sz="4800" spc="210" dirty="0">
                <a:latin typeface="Verdana"/>
                <a:cs typeface="Verdana"/>
              </a:rPr>
              <a:t> </a:t>
            </a:r>
            <a:r>
              <a:rPr sz="4800" spc="-285" dirty="0">
                <a:latin typeface="Verdana"/>
                <a:cs typeface="Verdana"/>
              </a:rPr>
              <a:t>: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4028" y="2883822"/>
            <a:ext cx="12888595" cy="666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1869">
              <a:lnSpc>
                <a:spcPct val="106800"/>
              </a:lnSpc>
              <a:spcBef>
                <a:spcPts val="100"/>
              </a:spcBef>
            </a:pP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Identification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</a:rPr>
              <a:t>of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customer </a:t>
            </a:r>
            <a:r>
              <a:rPr sz="2400" spc="210" dirty="0">
                <a:solidFill>
                  <a:srgbClr val="F7F7F7"/>
                </a:solidFill>
                <a:latin typeface="Tahoma"/>
                <a:cs typeface="Tahoma"/>
              </a:rPr>
              <a:t>behavior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patterns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and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preferences </a:t>
            </a:r>
            <a:r>
              <a:rPr sz="2400" spc="185" dirty="0">
                <a:solidFill>
                  <a:srgbClr val="F7F7F7"/>
                </a:solidFill>
                <a:latin typeface="Tahoma"/>
                <a:cs typeface="Tahoma"/>
              </a:rPr>
              <a:t>that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lead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churn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across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the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three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different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customer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segments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ahoma"/>
              <a:cs typeface="Tahoma"/>
            </a:endParaRPr>
          </a:p>
          <a:p>
            <a:pPr marL="12700" marR="140970" algn="just">
              <a:lnSpc>
                <a:spcPct val="106800"/>
              </a:lnSpc>
            </a:pP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Segmentation 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</a:rPr>
              <a:t>of </a:t>
            </a:r>
            <a:r>
              <a:rPr sz="2400" spc="240" dirty="0">
                <a:solidFill>
                  <a:srgbClr val="F7F7F7"/>
                </a:solidFill>
                <a:latin typeface="Tahoma"/>
                <a:cs typeface="Tahoma"/>
              </a:rPr>
              <a:t>customers </a:t>
            </a:r>
            <a:r>
              <a:rPr sz="2400" spc="190" dirty="0">
                <a:solidFill>
                  <a:srgbClr val="F7F7F7"/>
                </a:solidFill>
                <a:latin typeface="Tahoma"/>
                <a:cs typeface="Tahoma"/>
              </a:rPr>
              <a:t>into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three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different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groups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based </a:t>
            </a:r>
            <a:r>
              <a:rPr sz="2400" spc="135" dirty="0">
                <a:solidFill>
                  <a:srgbClr val="F7F7F7"/>
                </a:solidFill>
                <a:latin typeface="Tahoma"/>
                <a:cs typeface="Tahoma"/>
              </a:rPr>
              <a:t>on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their </a:t>
            </a:r>
            <a:r>
              <a:rPr sz="2400" spc="210" dirty="0">
                <a:solidFill>
                  <a:srgbClr val="F7F7F7"/>
                </a:solidFill>
                <a:latin typeface="Tahoma"/>
                <a:cs typeface="Tahoma"/>
              </a:rPr>
              <a:t>behavior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and 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demographic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data, </a:t>
            </a:r>
            <a:r>
              <a:rPr sz="2400" spc="240" dirty="0">
                <a:solidFill>
                  <a:srgbClr val="F7F7F7"/>
                </a:solidFill>
                <a:latin typeface="Tahoma"/>
                <a:cs typeface="Tahoma"/>
              </a:rPr>
              <a:t>allows companies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tailor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retention 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strategies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each </a:t>
            </a:r>
            <a:r>
              <a:rPr sz="2400" spc="204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group.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2400" spc="240" dirty="0">
                <a:solidFill>
                  <a:srgbClr val="F7F7F7"/>
                </a:solidFill>
                <a:latin typeface="Tahoma"/>
                <a:cs typeface="Tahoma"/>
              </a:rPr>
              <a:t>Prediction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</a:rPr>
              <a:t>of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whether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each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customer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in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the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different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segments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is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likely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endParaRPr sz="2400">
              <a:latin typeface="Tahoma"/>
              <a:cs typeface="Tahoma"/>
            </a:endParaRPr>
          </a:p>
          <a:p>
            <a:pPr marL="12700" marR="721360">
              <a:lnSpc>
                <a:spcPct val="106800"/>
              </a:lnSpc>
            </a:pP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churn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F7F7F7"/>
                </a:solidFill>
                <a:latin typeface="Tahoma"/>
                <a:cs typeface="Tahoma"/>
              </a:rPr>
              <a:t>or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not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7F7F7"/>
                </a:solidFill>
                <a:latin typeface="Tahoma"/>
                <a:cs typeface="Tahoma"/>
              </a:rPr>
              <a:t>using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logistic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regression,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enables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40" dirty="0">
                <a:solidFill>
                  <a:srgbClr val="F7F7F7"/>
                </a:solidFill>
                <a:latin typeface="Tahoma"/>
                <a:cs typeface="Tahoma"/>
              </a:rPr>
              <a:t>companies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take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proactive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measures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0" dirty="0">
                <a:solidFill>
                  <a:srgbClr val="F7F7F7"/>
                </a:solidFill>
                <a:latin typeface="Tahoma"/>
                <a:cs typeface="Tahoma"/>
              </a:rPr>
              <a:t>prevent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7F7F7"/>
                </a:solidFill>
                <a:latin typeface="Tahoma"/>
                <a:cs typeface="Tahoma"/>
              </a:rPr>
              <a:t>churn.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ahoma"/>
              <a:cs typeface="Tahoma"/>
            </a:endParaRPr>
          </a:p>
          <a:p>
            <a:pPr marL="12700" marR="955040">
              <a:lnSpc>
                <a:spcPct val="106800"/>
              </a:lnSpc>
            </a:pP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Understanding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</a:rPr>
              <a:t>of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which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factors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have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the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most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significant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impact </a:t>
            </a:r>
            <a:r>
              <a:rPr sz="2400" spc="135" dirty="0">
                <a:solidFill>
                  <a:srgbClr val="F7F7F7"/>
                </a:solidFill>
                <a:latin typeface="Tahoma"/>
                <a:cs typeface="Tahoma"/>
              </a:rPr>
              <a:t>on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churn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0" dirty="0">
                <a:solidFill>
                  <a:srgbClr val="F7F7F7"/>
                </a:solidFill>
                <a:latin typeface="Tahoma"/>
                <a:cs typeface="Tahoma"/>
              </a:rPr>
              <a:t>within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each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customer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segment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and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how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80" dirty="0">
                <a:solidFill>
                  <a:srgbClr val="F7F7F7"/>
                </a:solidFill>
                <a:latin typeface="Tahoma"/>
                <a:cs typeface="Tahoma"/>
              </a:rPr>
              <a:t>they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relate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each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85" dirty="0">
                <a:solidFill>
                  <a:srgbClr val="F7F7F7"/>
                </a:solidFill>
                <a:latin typeface="Tahoma"/>
                <a:cs typeface="Tahoma"/>
              </a:rPr>
              <a:t>other.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Development </a:t>
            </a:r>
            <a:r>
              <a:rPr sz="2400" spc="125" dirty="0">
                <a:solidFill>
                  <a:srgbClr val="F7F7F7"/>
                </a:solidFill>
                <a:latin typeface="Tahoma"/>
                <a:cs typeface="Tahoma"/>
              </a:rPr>
              <a:t>of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data-driven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approach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customer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retention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and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experience</a:t>
            </a:r>
            <a:endParaRPr sz="2400">
              <a:latin typeface="Tahoma"/>
              <a:cs typeface="Tahoma"/>
            </a:endParaRPr>
          </a:p>
          <a:p>
            <a:pPr marL="12700" marR="5080" algn="just">
              <a:lnSpc>
                <a:spcPct val="106800"/>
              </a:lnSpc>
            </a:pP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improvement, </a:t>
            </a:r>
            <a:r>
              <a:rPr sz="2400" spc="210" dirty="0">
                <a:solidFill>
                  <a:srgbClr val="F7F7F7"/>
                </a:solidFill>
                <a:latin typeface="Tahoma"/>
                <a:cs typeface="Tahoma"/>
              </a:rPr>
              <a:t>leading </a:t>
            </a:r>
            <a:r>
              <a:rPr sz="2400" spc="140" dirty="0">
                <a:solidFill>
                  <a:srgbClr val="F7F7F7"/>
                </a:solidFill>
                <a:latin typeface="Tahoma"/>
                <a:cs typeface="Tahoma"/>
              </a:rPr>
              <a:t>to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increased customer satisfaction </a:t>
            </a:r>
            <a:r>
              <a:rPr sz="2400" spc="170" dirty="0">
                <a:solidFill>
                  <a:srgbClr val="F7F7F7"/>
                </a:solidFill>
                <a:latin typeface="Tahoma"/>
                <a:cs typeface="Tahoma"/>
              </a:rPr>
              <a:t>and </a:t>
            </a:r>
            <a:r>
              <a:rPr sz="2400" spc="220" dirty="0">
                <a:solidFill>
                  <a:srgbClr val="F7F7F7"/>
                </a:solidFill>
                <a:latin typeface="Tahoma"/>
                <a:cs typeface="Tahoma"/>
              </a:rPr>
              <a:t>loyalty 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across </a:t>
            </a:r>
            <a:r>
              <a:rPr sz="2400" spc="175" dirty="0">
                <a:solidFill>
                  <a:srgbClr val="F7F7F7"/>
                </a:solidFill>
                <a:latin typeface="Tahoma"/>
                <a:cs typeface="Tahoma"/>
              </a:rPr>
              <a:t>the </a:t>
            </a:r>
            <a:r>
              <a:rPr sz="2400" spc="-73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7F7F7"/>
                </a:solidFill>
                <a:latin typeface="Tahoma"/>
                <a:cs typeface="Tahoma"/>
              </a:rPr>
              <a:t>three</a:t>
            </a:r>
            <a:r>
              <a:rPr sz="2400" spc="22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F7F7F7"/>
                </a:solidFill>
                <a:latin typeface="Tahoma"/>
                <a:cs typeface="Tahoma"/>
              </a:rPr>
              <a:t>customer</a:t>
            </a:r>
            <a:r>
              <a:rPr sz="2400" spc="229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7F7F7"/>
                </a:solidFill>
                <a:latin typeface="Tahoma"/>
                <a:cs typeface="Tahoma"/>
              </a:rPr>
              <a:t>segments.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A6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42977" y="4667181"/>
            <a:ext cx="365061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spc="335" dirty="0">
                <a:solidFill>
                  <a:srgbClr val="F7F7F7"/>
                </a:solidFill>
                <a:latin typeface="Tahoma"/>
                <a:cs typeface="Tahoma"/>
              </a:rPr>
              <a:t>Thank</a:t>
            </a:r>
            <a:r>
              <a:rPr sz="4750" spc="-33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4750" spc="340" dirty="0">
                <a:solidFill>
                  <a:srgbClr val="F7F7F7"/>
                </a:solidFill>
                <a:latin typeface="Tahoma"/>
                <a:cs typeface="Tahoma"/>
              </a:rPr>
              <a:t>You</a:t>
            </a:r>
            <a:r>
              <a:rPr sz="4750" spc="-32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4750" spc="-310" dirty="0">
                <a:solidFill>
                  <a:srgbClr val="F7F7F7"/>
                </a:solidFill>
                <a:latin typeface="Tahoma"/>
                <a:cs typeface="Tahoma"/>
              </a:rPr>
              <a:t>!!</a:t>
            </a:r>
            <a:endParaRPr sz="47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4535" y="670339"/>
            <a:ext cx="6639045" cy="89481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57452" y="8620990"/>
            <a:ext cx="3897629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spc="385" dirty="0">
                <a:solidFill>
                  <a:srgbClr val="F7F7F7"/>
                </a:solidFill>
                <a:latin typeface="Tahoma"/>
                <a:cs typeface="Tahoma"/>
              </a:rPr>
              <a:t>By</a:t>
            </a:r>
            <a:r>
              <a:rPr sz="4750" spc="-31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4750" spc="330" dirty="0">
                <a:solidFill>
                  <a:srgbClr val="F7F7F7"/>
                </a:solidFill>
                <a:latin typeface="Tahoma"/>
                <a:cs typeface="Tahoma"/>
              </a:rPr>
              <a:t>-</a:t>
            </a:r>
            <a:r>
              <a:rPr sz="4750" spc="-31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4750" spc="265" dirty="0">
                <a:solidFill>
                  <a:srgbClr val="F7F7F7"/>
                </a:solidFill>
                <a:latin typeface="Tahoma"/>
                <a:cs typeface="Tahoma"/>
              </a:rPr>
              <a:t>Group</a:t>
            </a:r>
            <a:r>
              <a:rPr sz="4750" spc="-310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4750" spc="-185" dirty="0">
                <a:solidFill>
                  <a:srgbClr val="F7F7F7"/>
                </a:solidFill>
                <a:latin typeface="Tahoma"/>
                <a:cs typeface="Tahoma"/>
              </a:rPr>
              <a:t>13</a:t>
            </a:r>
            <a:endParaRPr sz="4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8320" y="568738"/>
            <a:ext cx="9219520" cy="97182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548" y="4892230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548" y="6385280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7794" y="4683315"/>
            <a:ext cx="7720965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139">
              <a:lnSpc>
                <a:spcPct val="114599"/>
              </a:lnSpc>
              <a:spcBef>
                <a:spcPts val="100"/>
              </a:spcBef>
            </a:pP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225" dirty="0">
                <a:solidFill>
                  <a:srgbClr val="00003B"/>
                </a:solidFill>
                <a:latin typeface="Verdana"/>
                <a:cs typeface="Verdana"/>
              </a:rPr>
              <a:t>y,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400" spc="-6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ll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04" dirty="0">
                <a:solidFill>
                  <a:srgbClr val="00003B"/>
                </a:solidFill>
                <a:latin typeface="Verdana"/>
                <a:cs typeface="Verdana"/>
              </a:rPr>
              <a:t>x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in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in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v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v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in</a:t>
            </a:r>
            <a:r>
              <a:rPr sz="2400" spc="-229" dirty="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ll</a:t>
            </a:r>
            <a:r>
              <a:rPr sz="2400" spc="-135" dirty="0">
                <a:solidFill>
                  <a:srgbClr val="00003B"/>
                </a:solidFill>
                <a:latin typeface="Verdana"/>
                <a:cs typeface="Verdana"/>
              </a:rPr>
              <a:t>-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kn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n 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200" dirty="0">
                <a:solidFill>
                  <a:srgbClr val="00003B"/>
                </a:solidFill>
                <a:latin typeface="Verdana"/>
                <a:cs typeface="Verdana"/>
              </a:rPr>
              <a:t>mmun</a:t>
            </a:r>
            <a:r>
              <a:rPr sz="2400" spc="-6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60" dirty="0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an</a:t>
            </a:r>
            <a:r>
              <a:rPr sz="2400" spc="-22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2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35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400" spc="-190" dirty="0">
                <a:solidFill>
                  <a:srgbClr val="00003B"/>
                </a:solidFill>
                <a:latin typeface="Verdana"/>
                <a:cs typeface="Verdana"/>
              </a:rPr>
              <a:t>CO</a:t>
            </a:r>
            <a:r>
              <a:rPr sz="2400" spc="-225" dirty="0">
                <a:solidFill>
                  <a:srgbClr val="00003B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</a:pPr>
            <a:r>
              <a:rPr sz="2400" spc="-175" dirty="0">
                <a:solidFill>
                  <a:srgbClr val="00003B"/>
                </a:solidFill>
                <a:latin typeface="Verdana"/>
                <a:cs typeface="Verdana"/>
              </a:rPr>
              <a:t>We </a:t>
            </a:r>
            <a:r>
              <a:rPr sz="2400" spc="-170" dirty="0">
                <a:solidFill>
                  <a:srgbClr val="00003B"/>
                </a:solidFill>
                <a:latin typeface="Verdana"/>
                <a:cs typeface="Verdana"/>
              </a:rPr>
              <a:t>have </a:t>
            </a:r>
            <a:r>
              <a:rPr sz="2400" spc="-140" dirty="0">
                <a:solidFill>
                  <a:srgbClr val="00003B"/>
                </a:solidFill>
                <a:latin typeface="Verdana"/>
                <a:cs typeface="Verdana"/>
              </a:rPr>
              <a:t>gathered our 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datasets </a:t>
            </a:r>
            <a:r>
              <a:rPr sz="2400" spc="-110" dirty="0">
                <a:solidFill>
                  <a:srgbClr val="00003B"/>
                </a:solidFill>
                <a:latin typeface="Verdana"/>
                <a:cs typeface="Verdana"/>
              </a:rPr>
              <a:t>for </a:t>
            </a:r>
            <a:r>
              <a:rPr sz="2400" spc="-150" dirty="0">
                <a:solidFill>
                  <a:srgbClr val="00003B"/>
                </a:solidFill>
                <a:latin typeface="Verdana"/>
                <a:cs typeface="Verdana"/>
              </a:rPr>
              <a:t>TELCO 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from 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open </a:t>
            </a:r>
            <a:r>
              <a:rPr sz="2400" spc="-12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K</a:t>
            </a:r>
            <a:r>
              <a:rPr sz="2400" spc="-120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95" dirty="0">
                <a:solidFill>
                  <a:srgbClr val="00003B"/>
                </a:solidFill>
                <a:latin typeface="Verdana"/>
                <a:cs typeface="Verdana"/>
              </a:rPr>
              <a:t>GG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an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sz="2400" spc="-35" dirty="0">
                <a:solidFill>
                  <a:srgbClr val="00003B"/>
                </a:solidFill>
                <a:latin typeface="Verdana"/>
                <a:cs typeface="Verdana"/>
              </a:rPr>
              <a:t>il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225" dirty="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an</a:t>
            </a:r>
            <a:r>
              <a:rPr sz="2400" spc="-75" dirty="0">
                <a:solidFill>
                  <a:srgbClr val="00003B"/>
                </a:solidFill>
                <a:latin typeface="Verdana"/>
                <a:cs typeface="Verdana"/>
              </a:rPr>
              <a:t>d  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sz="2400" spc="-85" dirty="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an</a:t>
            </a:r>
            <a:r>
              <a:rPr sz="2400" spc="-105" dirty="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240" dirty="0">
                <a:solidFill>
                  <a:srgbClr val="00003B"/>
                </a:solidFill>
                <a:latin typeface="Verdana"/>
                <a:cs typeface="Verdana"/>
              </a:rPr>
              <a:t>v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00003B"/>
                </a:solidFill>
                <a:latin typeface="Verdana"/>
                <a:cs typeface="Verdana"/>
              </a:rPr>
              <a:t>ll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00003B"/>
                </a:solidFill>
                <a:latin typeface="Verdana"/>
                <a:cs typeface="Verdana"/>
              </a:rPr>
              <a:t>effe</a:t>
            </a:r>
            <a:r>
              <a:rPr sz="2400" spc="-45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00" dirty="0">
                <a:solidFill>
                  <a:srgbClr val="00003B"/>
                </a:solidFill>
                <a:latin typeface="Verdana"/>
                <a:cs typeface="Verdana"/>
              </a:rPr>
              <a:t>t  </a:t>
            </a:r>
            <a:r>
              <a:rPr sz="2400" spc="-114" dirty="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sz="2400" spc="-280" dirty="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sz="2400" spc="-190" dirty="0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hu</a:t>
            </a:r>
            <a:r>
              <a:rPr sz="2400" spc="-145" dirty="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sz="2400" spc="-160" dirty="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423" y="3199149"/>
            <a:ext cx="4253230" cy="85725"/>
          </a:xfrm>
          <a:custGeom>
            <a:avLst/>
            <a:gdLst/>
            <a:ahLst/>
            <a:cxnLst/>
            <a:rect l="l" t="t" r="r" b="b"/>
            <a:pathLst>
              <a:path w="4253230" h="85725">
                <a:moveTo>
                  <a:pt x="4252750" y="85724"/>
                </a:moveTo>
                <a:lnTo>
                  <a:pt x="0" y="85724"/>
                </a:lnTo>
                <a:lnTo>
                  <a:pt x="0" y="0"/>
                </a:lnTo>
                <a:lnTo>
                  <a:pt x="4252750" y="0"/>
                </a:lnTo>
                <a:lnTo>
                  <a:pt x="4252750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7612" y="3199149"/>
            <a:ext cx="106680" cy="85725"/>
          </a:xfrm>
          <a:custGeom>
            <a:avLst/>
            <a:gdLst/>
            <a:ahLst/>
            <a:cxnLst/>
            <a:rect l="l" t="t" r="r" b="b"/>
            <a:pathLst>
              <a:path w="106679" h="85725">
                <a:moveTo>
                  <a:pt x="106184" y="85724"/>
                </a:moveTo>
                <a:lnTo>
                  <a:pt x="0" y="85724"/>
                </a:lnTo>
                <a:lnTo>
                  <a:pt x="0" y="0"/>
                </a:lnTo>
                <a:lnTo>
                  <a:pt x="106184" y="0"/>
                </a:lnTo>
                <a:lnTo>
                  <a:pt x="106184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723" y="2249856"/>
            <a:ext cx="48171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00003B"/>
                </a:solidFill>
                <a:latin typeface="Tahoma"/>
                <a:cs typeface="Tahoma"/>
              </a:rPr>
              <a:t>Case</a:t>
            </a:r>
            <a:r>
              <a:rPr sz="7000" b="1" spc="-509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7000" b="1" spc="-165" dirty="0">
                <a:solidFill>
                  <a:srgbClr val="00003B"/>
                </a:solidFill>
                <a:latin typeface="Tahoma"/>
                <a:cs typeface="Tahoma"/>
              </a:rPr>
              <a:t>Study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43585" y="953637"/>
            <a:ext cx="133354" cy="22809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58088" y="899294"/>
            <a:ext cx="108394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>
                <a:solidFill>
                  <a:srgbClr val="00003B"/>
                </a:solidFill>
                <a:latin typeface="Tahoma"/>
                <a:cs typeface="Tahoma"/>
              </a:rPr>
              <a:t>TELCO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4336" y="887560"/>
            <a:ext cx="472440" cy="483870"/>
            <a:chOff x="414336" y="887560"/>
            <a:chExt cx="472440" cy="483870"/>
          </a:xfrm>
        </p:grpSpPr>
        <p:sp>
          <p:nvSpPr>
            <p:cNvPr id="13" name="object 13"/>
            <p:cNvSpPr/>
            <p:nvPr/>
          </p:nvSpPr>
          <p:spPr>
            <a:xfrm>
              <a:off x="414336" y="887560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528" y="888599"/>
              <a:ext cx="317384" cy="477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898" y="5719440"/>
            <a:ext cx="98935" cy="989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70198" y="3933796"/>
            <a:ext cx="12929870" cy="5230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200" b="1" dirty="0"/>
              <a:t>We are focusing heavily on the two forces given below:</a:t>
            </a:r>
            <a:endParaRPr lang="en-US" sz="3200" dirty="0"/>
          </a:p>
          <a:p>
            <a:pPr marL="31115" marR="23495" indent="478790">
              <a:lnSpc>
                <a:spcPct val="115399"/>
              </a:lnSpc>
              <a:spcBef>
                <a:spcPts val="95"/>
              </a:spcBef>
              <a:buAutoNum type="arabicParenR"/>
              <a:tabLst>
                <a:tab pos="914400" algn="l"/>
                <a:tab pos="915035" algn="l"/>
              </a:tabLst>
            </a:pPr>
            <a:r>
              <a:rPr sz="2250" b="1" spc="-75" dirty="0" smtClean="0">
                <a:latin typeface="Tahoma"/>
                <a:cs typeface="Tahoma"/>
              </a:rPr>
              <a:t>Threat </a:t>
            </a:r>
            <a:r>
              <a:rPr sz="2250" b="1" spc="-85" dirty="0">
                <a:latin typeface="Tahoma"/>
                <a:cs typeface="Tahoma"/>
              </a:rPr>
              <a:t>of </a:t>
            </a:r>
            <a:r>
              <a:rPr sz="2250" b="1" spc="-95" dirty="0">
                <a:latin typeface="Tahoma"/>
                <a:cs typeface="Tahoma"/>
              </a:rPr>
              <a:t>new </a:t>
            </a:r>
            <a:r>
              <a:rPr sz="2250" b="1" spc="-75" dirty="0">
                <a:latin typeface="Tahoma"/>
                <a:cs typeface="Tahoma"/>
              </a:rPr>
              <a:t>entrants: </a:t>
            </a:r>
            <a:r>
              <a:rPr sz="2250" spc="-120" dirty="0">
                <a:latin typeface="Verdana"/>
                <a:cs typeface="Verdana"/>
              </a:rPr>
              <a:t>The </a:t>
            </a:r>
            <a:r>
              <a:rPr sz="2250" spc="-110" dirty="0">
                <a:latin typeface="Verdana"/>
                <a:cs typeface="Verdana"/>
              </a:rPr>
              <a:t>telecommunications </a:t>
            </a:r>
            <a:r>
              <a:rPr sz="2250" spc="-125" dirty="0">
                <a:latin typeface="Verdana"/>
                <a:cs typeface="Verdana"/>
              </a:rPr>
              <a:t>industry </a:t>
            </a:r>
            <a:r>
              <a:rPr sz="2250" spc="-70" dirty="0">
                <a:latin typeface="Verdana"/>
                <a:cs typeface="Verdana"/>
              </a:rPr>
              <a:t>is </a:t>
            </a:r>
            <a:r>
              <a:rPr sz="2250" spc="-130" dirty="0">
                <a:latin typeface="Verdana"/>
                <a:cs typeface="Verdana"/>
              </a:rPr>
              <a:t>highly </a:t>
            </a:r>
            <a:r>
              <a:rPr sz="2250" spc="-120" dirty="0">
                <a:latin typeface="Verdana"/>
                <a:cs typeface="Verdana"/>
              </a:rPr>
              <a:t>regulated </a:t>
            </a:r>
            <a:r>
              <a:rPr sz="2250" spc="-130" dirty="0">
                <a:latin typeface="Verdana"/>
                <a:cs typeface="Verdana"/>
              </a:rPr>
              <a:t>and </a:t>
            </a:r>
            <a:r>
              <a:rPr sz="2250" spc="-110" dirty="0">
                <a:latin typeface="Verdana"/>
                <a:cs typeface="Verdana"/>
              </a:rPr>
              <a:t>requires </a:t>
            </a:r>
            <a:r>
              <a:rPr sz="2250" spc="-105" dirty="0">
                <a:latin typeface="Verdana"/>
                <a:cs typeface="Verdana"/>
              </a:rPr>
              <a:t> significant </a:t>
            </a:r>
            <a:r>
              <a:rPr sz="2250" spc="-125" dirty="0">
                <a:latin typeface="Verdana"/>
                <a:cs typeface="Verdana"/>
              </a:rPr>
              <a:t>investments </a:t>
            </a:r>
            <a:r>
              <a:rPr sz="2250" spc="-100" dirty="0">
                <a:latin typeface="Verdana"/>
                <a:cs typeface="Verdana"/>
              </a:rPr>
              <a:t>in </a:t>
            </a:r>
            <a:r>
              <a:rPr sz="2250" spc="-120" dirty="0">
                <a:latin typeface="Verdana"/>
                <a:cs typeface="Verdana"/>
              </a:rPr>
              <a:t>infrastructure, </a:t>
            </a:r>
            <a:r>
              <a:rPr sz="2250" spc="-100" dirty="0">
                <a:latin typeface="Verdana"/>
                <a:cs typeface="Verdana"/>
              </a:rPr>
              <a:t>which </a:t>
            </a:r>
            <a:r>
              <a:rPr sz="2250" spc="-140" dirty="0">
                <a:latin typeface="Verdana"/>
                <a:cs typeface="Verdana"/>
              </a:rPr>
              <a:t>makes </a:t>
            </a:r>
            <a:r>
              <a:rPr sz="2250" spc="-80" dirty="0">
                <a:latin typeface="Verdana"/>
                <a:cs typeface="Verdana"/>
              </a:rPr>
              <a:t>it </a:t>
            </a:r>
            <a:r>
              <a:rPr sz="2250" spc="-70" dirty="0">
                <a:latin typeface="Verdana"/>
                <a:cs typeface="Verdana"/>
              </a:rPr>
              <a:t>difficult </a:t>
            </a:r>
            <a:r>
              <a:rPr sz="2250" spc="-105" dirty="0">
                <a:latin typeface="Verdana"/>
                <a:cs typeface="Verdana"/>
              </a:rPr>
              <a:t>for </a:t>
            </a:r>
            <a:r>
              <a:rPr sz="2250" spc="-120" dirty="0">
                <a:latin typeface="Verdana"/>
                <a:cs typeface="Verdana"/>
              </a:rPr>
              <a:t>new entrants </a:t>
            </a:r>
            <a:r>
              <a:rPr sz="2250" spc="-100" dirty="0">
                <a:latin typeface="Verdana"/>
                <a:cs typeface="Verdana"/>
              </a:rPr>
              <a:t>to </a:t>
            </a:r>
            <a:r>
              <a:rPr sz="2250" spc="-114" dirty="0">
                <a:latin typeface="Verdana"/>
                <a:cs typeface="Verdana"/>
              </a:rPr>
              <a:t>compete </a:t>
            </a:r>
            <a:r>
              <a:rPr sz="2250" spc="-105" dirty="0">
                <a:latin typeface="Verdana"/>
                <a:cs typeface="Verdana"/>
              </a:rPr>
              <a:t>with </a:t>
            </a:r>
            <a:r>
              <a:rPr sz="2250" spc="-100" dirty="0">
                <a:latin typeface="Verdana"/>
                <a:cs typeface="Verdana"/>
              </a:rPr>
              <a:t> </a:t>
            </a:r>
            <a:r>
              <a:rPr sz="2250" spc="-95" dirty="0">
                <a:latin typeface="Verdana"/>
                <a:cs typeface="Verdana"/>
              </a:rPr>
              <a:t>established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14" dirty="0">
                <a:latin typeface="Verdana"/>
                <a:cs typeface="Verdana"/>
              </a:rPr>
              <a:t>players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80" dirty="0">
                <a:latin typeface="Verdana"/>
                <a:cs typeface="Verdana"/>
              </a:rPr>
              <a:t>like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95" dirty="0">
                <a:latin typeface="Verdana"/>
                <a:cs typeface="Verdana"/>
              </a:rPr>
              <a:t>Telco.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40" dirty="0">
                <a:latin typeface="Verdana"/>
                <a:cs typeface="Verdana"/>
              </a:rPr>
              <a:t>However,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05" dirty="0">
                <a:latin typeface="Verdana"/>
                <a:cs typeface="Verdana"/>
              </a:rPr>
              <a:t>with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the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35" dirty="0">
                <a:latin typeface="Verdana"/>
                <a:cs typeface="Verdana"/>
              </a:rPr>
              <a:t>advancement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in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30" dirty="0">
                <a:latin typeface="Verdana"/>
                <a:cs typeface="Verdana"/>
              </a:rPr>
              <a:t>technology,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new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14" dirty="0">
                <a:latin typeface="Verdana"/>
                <a:cs typeface="Verdana"/>
              </a:rPr>
              <a:t>players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14" dirty="0">
                <a:latin typeface="Verdana"/>
                <a:cs typeface="Verdana"/>
              </a:rPr>
              <a:t>can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20" dirty="0" err="1" smtClean="0">
                <a:latin typeface="Verdana"/>
                <a:cs typeface="Verdana"/>
              </a:rPr>
              <a:t>ente</a:t>
            </a:r>
            <a:r>
              <a:rPr lang="en-IN" sz="2250" spc="-120" dirty="0" smtClean="0">
                <a:latin typeface="Verdana"/>
                <a:cs typeface="Verdana"/>
              </a:rPr>
              <a:t>r </a:t>
            </a:r>
            <a:r>
              <a:rPr sz="2250" spc="-120" dirty="0" smtClean="0">
                <a:latin typeface="Verdana"/>
                <a:cs typeface="Verdana"/>
              </a:rPr>
              <a:t>the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45" dirty="0">
                <a:latin typeface="Verdana"/>
                <a:cs typeface="Verdana"/>
              </a:rPr>
              <a:t>market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05" dirty="0">
                <a:latin typeface="Verdana"/>
                <a:cs typeface="Verdana"/>
              </a:rPr>
              <a:t>with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85" dirty="0">
                <a:latin typeface="Verdana"/>
                <a:cs typeface="Verdana"/>
              </a:rPr>
              <a:t>low-cost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05" dirty="0">
                <a:latin typeface="Verdana"/>
                <a:cs typeface="Verdana"/>
              </a:rPr>
              <a:t>solutions,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60" dirty="0">
                <a:latin typeface="Verdana"/>
                <a:cs typeface="Verdana"/>
              </a:rPr>
              <a:t>making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the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25" dirty="0">
                <a:latin typeface="Verdana"/>
                <a:cs typeface="Verdana"/>
              </a:rPr>
              <a:t>industry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45" dirty="0">
                <a:latin typeface="Verdana"/>
                <a:cs typeface="Verdana"/>
              </a:rPr>
              <a:t>even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45" dirty="0">
                <a:latin typeface="Verdana"/>
                <a:cs typeface="Verdana"/>
              </a:rPr>
              <a:t>more</a:t>
            </a:r>
            <a:r>
              <a:rPr sz="2250" spc="-250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competitive</a:t>
            </a:r>
            <a:r>
              <a:rPr sz="2250" spc="-120" dirty="0" smtClean="0">
                <a:latin typeface="Verdana"/>
                <a:cs typeface="Verdana"/>
              </a:rPr>
              <a:t>.</a:t>
            </a:r>
            <a:endParaRPr sz="2250" dirty="0">
              <a:latin typeface="Verdana"/>
              <a:cs typeface="Verdana"/>
            </a:endParaRPr>
          </a:p>
          <a:p>
            <a:pPr marL="487045" algn="ctr">
              <a:lnSpc>
                <a:spcPct val="100000"/>
              </a:lnSpc>
              <a:spcBef>
                <a:spcPts val="415"/>
              </a:spcBef>
            </a:pPr>
            <a:r>
              <a:rPr sz="2250" b="1" spc="-75" dirty="0">
                <a:latin typeface="Tahoma"/>
                <a:cs typeface="Tahoma"/>
              </a:rPr>
              <a:t>Competitors:</a:t>
            </a:r>
            <a:r>
              <a:rPr sz="2250" b="1" spc="-130" dirty="0">
                <a:latin typeface="Tahoma"/>
                <a:cs typeface="Tahoma"/>
              </a:rPr>
              <a:t> </a:t>
            </a:r>
            <a:r>
              <a:rPr sz="2250" b="1" spc="-55" dirty="0">
                <a:latin typeface="Tahoma"/>
                <a:cs typeface="Tahoma"/>
              </a:rPr>
              <a:t>AT&amp;T,</a:t>
            </a:r>
            <a:r>
              <a:rPr sz="2250" b="1" spc="-125" dirty="0">
                <a:latin typeface="Tahoma"/>
                <a:cs typeface="Tahoma"/>
              </a:rPr>
              <a:t> </a:t>
            </a:r>
            <a:r>
              <a:rPr sz="2250" b="1" spc="-65" dirty="0">
                <a:latin typeface="Tahoma"/>
                <a:cs typeface="Tahoma"/>
              </a:rPr>
              <a:t>Verizon,T-Mobile,</a:t>
            </a:r>
            <a:r>
              <a:rPr sz="2250" b="1" spc="-130" dirty="0">
                <a:latin typeface="Tahoma"/>
                <a:cs typeface="Tahoma"/>
              </a:rPr>
              <a:t> </a:t>
            </a:r>
            <a:r>
              <a:rPr sz="2250" b="1" spc="-55" dirty="0" smtClean="0">
                <a:latin typeface="Tahoma"/>
                <a:cs typeface="Tahoma"/>
              </a:rPr>
              <a:t>Sprint.</a:t>
            </a:r>
            <a:endParaRPr lang="en-IN" sz="2250" dirty="0" smtClean="0">
              <a:latin typeface="Tahoma"/>
              <a:cs typeface="Tahoma"/>
            </a:endParaRPr>
          </a:p>
          <a:p>
            <a:pPr marL="487045">
              <a:lnSpc>
                <a:spcPct val="100000"/>
              </a:lnSpc>
              <a:spcBef>
                <a:spcPts val="415"/>
              </a:spcBef>
            </a:pPr>
            <a:r>
              <a:rPr lang="en-IN" sz="2250" b="1" spc="-90" dirty="0" smtClean="0">
                <a:latin typeface="Tahoma"/>
                <a:cs typeface="Tahoma"/>
              </a:rPr>
              <a:t>2) </a:t>
            </a:r>
            <a:r>
              <a:rPr sz="2250" b="1" spc="-90" dirty="0" smtClean="0">
                <a:latin typeface="Tahoma"/>
                <a:cs typeface="Tahoma"/>
              </a:rPr>
              <a:t>Bargaining</a:t>
            </a:r>
            <a:r>
              <a:rPr sz="2250" b="1" spc="-120" dirty="0" smtClean="0">
                <a:latin typeface="Tahoma"/>
                <a:cs typeface="Tahoma"/>
              </a:rPr>
              <a:t> </a:t>
            </a:r>
            <a:r>
              <a:rPr sz="2250" b="1" spc="-85" dirty="0" smtClean="0">
                <a:latin typeface="Tahoma"/>
                <a:cs typeface="Tahoma"/>
              </a:rPr>
              <a:t>power</a:t>
            </a:r>
            <a:r>
              <a:rPr sz="2250" b="1" spc="-114" dirty="0" smtClean="0">
                <a:latin typeface="Tahoma"/>
                <a:cs typeface="Tahoma"/>
              </a:rPr>
              <a:t> </a:t>
            </a:r>
            <a:r>
              <a:rPr sz="2250" b="1" spc="-85" dirty="0" smtClean="0">
                <a:latin typeface="Tahoma"/>
                <a:cs typeface="Tahoma"/>
              </a:rPr>
              <a:t>of</a:t>
            </a:r>
            <a:r>
              <a:rPr sz="2250" b="1" spc="-120" dirty="0" smtClean="0">
                <a:latin typeface="Tahoma"/>
                <a:cs typeface="Tahoma"/>
              </a:rPr>
              <a:t> </a:t>
            </a:r>
            <a:r>
              <a:rPr sz="2250" b="1" spc="-70" dirty="0" smtClean="0">
                <a:latin typeface="Tahoma"/>
                <a:cs typeface="Tahoma"/>
              </a:rPr>
              <a:t>buyers:</a:t>
            </a:r>
            <a:r>
              <a:rPr sz="2250" b="1" spc="-114" dirty="0" smtClean="0">
                <a:latin typeface="Tahoma"/>
                <a:cs typeface="Tahoma"/>
              </a:rPr>
              <a:t> </a:t>
            </a:r>
            <a:r>
              <a:rPr sz="2250" spc="-125" dirty="0" smtClean="0">
                <a:latin typeface="Verdana"/>
                <a:cs typeface="Verdana"/>
              </a:rPr>
              <a:t>Buyers</a:t>
            </a:r>
            <a:r>
              <a:rPr sz="2250" spc="-245" dirty="0" smtClean="0">
                <a:latin typeface="Verdana"/>
                <a:cs typeface="Verdana"/>
              </a:rPr>
              <a:t> </a:t>
            </a:r>
            <a:r>
              <a:rPr sz="2250" spc="-100" dirty="0" smtClean="0">
                <a:latin typeface="Verdana"/>
                <a:cs typeface="Verdana"/>
              </a:rPr>
              <a:t>in</a:t>
            </a:r>
            <a:r>
              <a:rPr sz="2250" spc="-250" dirty="0" smtClean="0">
                <a:latin typeface="Verdana"/>
                <a:cs typeface="Verdana"/>
              </a:rPr>
              <a:t> </a:t>
            </a:r>
            <a:r>
              <a:rPr sz="2250" spc="-120" dirty="0" smtClean="0">
                <a:latin typeface="Verdana"/>
                <a:cs typeface="Verdana"/>
              </a:rPr>
              <a:t>the</a:t>
            </a:r>
            <a:r>
              <a:rPr sz="2250" spc="-245" dirty="0" smtClean="0">
                <a:latin typeface="Verdana"/>
                <a:cs typeface="Verdana"/>
              </a:rPr>
              <a:t> </a:t>
            </a:r>
            <a:r>
              <a:rPr sz="2250" spc="-110" dirty="0" smtClean="0">
                <a:latin typeface="Verdana"/>
                <a:cs typeface="Verdana"/>
              </a:rPr>
              <a:t>telecommunications</a:t>
            </a:r>
            <a:r>
              <a:rPr sz="2250" spc="-245" dirty="0" smtClean="0">
                <a:latin typeface="Verdana"/>
                <a:cs typeface="Verdana"/>
              </a:rPr>
              <a:t> </a:t>
            </a:r>
            <a:r>
              <a:rPr sz="2250" spc="-125" dirty="0" smtClean="0">
                <a:latin typeface="Verdana"/>
                <a:cs typeface="Verdana"/>
              </a:rPr>
              <a:t>industry</a:t>
            </a:r>
            <a:r>
              <a:rPr sz="2250" spc="-250" dirty="0" smtClean="0">
                <a:latin typeface="Verdana"/>
                <a:cs typeface="Verdana"/>
              </a:rPr>
              <a:t> </a:t>
            </a:r>
            <a:r>
              <a:rPr sz="2250" spc="-160" dirty="0" smtClean="0">
                <a:latin typeface="Verdana"/>
                <a:cs typeface="Verdana"/>
              </a:rPr>
              <a:t>have</a:t>
            </a:r>
            <a:r>
              <a:rPr sz="2250" spc="-245" dirty="0" smtClean="0">
                <a:latin typeface="Verdana"/>
                <a:cs typeface="Verdana"/>
              </a:rPr>
              <a:t> </a:t>
            </a:r>
            <a:r>
              <a:rPr sz="2250" spc="-105" dirty="0" smtClean="0">
                <a:latin typeface="Verdana"/>
                <a:cs typeface="Verdana"/>
              </a:rPr>
              <a:t>significant </a:t>
            </a:r>
            <a:r>
              <a:rPr sz="2250" spc="-775" dirty="0" smtClean="0">
                <a:latin typeface="Verdana"/>
                <a:cs typeface="Verdana"/>
              </a:rPr>
              <a:t> </a:t>
            </a:r>
            <a:r>
              <a:rPr sz="2250" spc="-140" dirty="0" smtClean="0">
                <a:latin typeface="Verdana"/>
                <a:cs typeface="Verdana"/>
              </a:rPr>
              <a:t>bargaining</a:t>
            </a:r>
            <a:r>
              <a:rPr sz="2250" spc="-260" dirty="0" smtClean="0">
                <a:latin typeface="Verdana"/>
                <a:cs typeface="Verdana"/>
              </a:rPr>
              <a:t> </a:t>
            </a:r>
            <a:r>
              <a:rPr sz="2250" spc="-114" dirty="0" smtClean="0">
                <a:latin typeface="Verdana"/>
                <a:cs typeface="Verdana"/>
              </a:rPr>
              <a:t>power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14" dirty="0" smtClean="0">
                <a:latin typeface="Verdana"/>
                <a:cs typeface="Verdana"/>
              </a:rPr>
              <a:t>due</a:t>
            </a:r>
            <a:r>
              <a:rPr sz="2250" spc="-260" dirty="0" smtClean="0">
                <a:latin typeface="Verdana"/>
                <a:cs typeface="Verdana"/>
              </a:rPr>
              <a:t> </a:t>
            </a:r>
            <a:r>
              <a:rPr sz="2250" spc="-100" dirty="0" smtClean="0">
                <a:latin typeface="Verdana"/>
                <a:cs typeface="Verdana"/>
              </a:rPr>
              <a:t>to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20" dirty="0" smtClean="0">
                <a:latin typeface="Verdana"/>
                <a:cs typeface="Verdana"/>
              </a:rPr>
              <a:t>the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40" dirty="0" smtClean="0">
                <a:latin typeface="Verdana"/>
                <a:cs typeface="Verdana"/>
              </a:rPr>
              <a:t>high</a:t>
            </a:r>
            <a:r>
              <a:rPr sz="2250" spc="-260" dirty="0" smtClean="0">
                <a:latin typeface="Verdana"/>
                <a:cs typeface="Verdana"/>
              </a:rPr>
              <a:t> </a:t>
            </a:r>
            <a:r>
              <a:rPr sz="2250" spc="-105" dirty="0" smtClean="0">
                <a:latin typeface="Verdana"/>
                <a:cs typeface="Verdana"/>
              </a:rPr>
              <a:t>competition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30" dirty="0" smtClean="0">
                <a:latin typeface="Verdana"/>
                <a:cs typeface="Verdana"/>
              </a:rPr>
              <a:t>and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20" dirty="0" smtClean="0">
                <a:latin typeface="Verdana"/>
                <a:cs typeface="Verdana"/>
              </a:rPr>
              <a:t>the</a:t>
            </a:r>
            <a:r>
              <a:rPr sz="2250" spc="-260" dirty="0" smtClean="0">
                <a:latin typeface="Verdana"/>
                <a:cs typeface="Verdana"/>
              </a:rPr>
              <a:t> </a:t>
            </a:r>
            <a:r>
              <a:rPr sz="2250" spc="-75" dirty="0" smtClean="0">
                <a:latin typeface="Verdana"/>
                <a:cs typeface="Verdana"/>
              </a:rPr>
              <a:t>low</a:t>
            </a:r>
            <a:r>
              <a:rPr sz="2250" spc="-254" dirty="0" smtClean="0">
                <a:latin typeface="Verdana"/>
                <a:cs typeface="Verdana"/>
              </a:rPr>
              <a:t> </a:t>
            </a:r>
            <a:r>
              <a:rPr sz="2250" spc="-110" dirty="0" smtClean="0">
                <a:latin typeface="Verdana"/>
                <a:cs typeface="Verdana"/>
              </a:rPr>
              <a:t>switching</a:t>
            </a:r>
            <a:r>
              <a:rPr sz="2250" spc="-260" dirty="0" smtClean="0">
                <a:latin typeface="Verdana"/>
                <a:cs typeface="Verdana"/>
              </a:rPr>
              <a:t> </a:t>
            </a:r>
            <a:r>
              <a:rPr sz="2250" spc="-105" dirty="0" smtClean="0">
                <a:latin typeface="Verdana"/>
                <a:cs typeface="Verdana"/>
              </a:rPr>
              <a:t>costs.</a:t>
            </a:r>
            <a:endParaRPr sz="2250" dirty="0" smtClean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Tahoma"/>
              <a:buAutoNum type="arabicParenR" startAt="2"/>
            </a:pPr>
            <a:endParaRPr sz="2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ahoma"/>
              <a:buAutoNum type="arabicParenR" startAt="2"/>
            </a:pPr>
            <a:endParaRPr sz="2200" dirty="0">
              <a:latin typeface="Verdana"/>
              <a:cs typeface="Verdana"/>
            </a:endParaRPr>
          </a:p>
          <a:p>
            <a:pPr marL="12700" marR="5080">
              <a:lnSpc>
                <a:spcPct val="115399"/>
              </a:lnSpc>
              <a:tabLst>
                <a:tab pos="716280" algn="l"/>
              </a:tabLst>
            </a:pPr>
            <a:r>
              <a:rPr lang="en-IN" sz="2250" b="1" spc="-80" dirty="0" smtClean="0">
                <a:latin typeface="Tahoma"/>
                <a:cs typeface="Tahoma"/>
              </a:rPr>
              <a:t>3) </a:t>
            </a:r>
            <a:r>
              <a:rPr sz="2250" b="1" spc="-80" dirty="0" smtClean="0">
                <a:latin typeface="Tahoma"/>
                <a:cs typeface="Tahoma"/>
              </a:rPr>
              <a:t>Intensity </a:t>
            </a:r>
            <a:r>
              <a:rPr sz="2250" b="1" spc="-85" dirty="0">
                <a:latin typeface="Tahoma"/>
                <a:cs typeface="Tahoma"/>
              </a:rPr>
              <a:t>of </a:t>
            </a:r>
            <a:r>
              <a:rPr sz="2250" b="1" spc="-75" dirty="0">
                <a:latin typeface="Tahoma"/>
                <a:cs typeface="Tahoma"/>
              </a:rPr>
              <a:t>competitive </a:t>
            </a:r>
            <a:r>
              <a:rPr sz="2250" b="1" spc="-65" dirty="0">
                <a:latin typeface="Tahoma"/>
                <a:cs typeface="Tahoma"/>
              </a:rPr>
              <a:t>rivalry: </a:t>
            </a:r>
            <a:r>
              <a:rPr sz="2250" spc="-120" dirty="0">
                <a:latin typeface="Verdana"/>
                <a:cs typeface="Verdana"/>
              </a:rPr>
              <a:t>The </a:t>
            </a:r>
            <a:r>
              <a:rPr sz="2250" spc="-110" dirty="0">
                <a:latin typeface="Verdana"/>
                <a:cs typeface="Verdana"/>
              </a:rPr>
              <a:t>telecommunications </a:t>
            </a:r>
            <a:r>
              <a:rPr sz="2250" spc="-125" dirty="0">
                <a:latin typeface="Verdana"/>
                <a:cs typeface="Verdana"/>
              </a:rPr>
              <a:t>industry </a:t>
            </a:r>
            <a:r>
              <a:rPr sz="2250" spc="-70" dirty="0">
                <a:latin typeface="Verdana"/>
                <a:cs typeface="Verdana"/>
              </a:rPr>
              <a:t>is </a:t>
            </a:r>
            <a:r>
              <a:rPr sz="2250" spc="-130" dirty="0">
                <a:latin typeface="Verdana"/>
                <a:cs typeface="Verdana"/>
              </a:rPr>
              <a:t>highly </a:t>
            </a:r>
            <a:r>
              <a:rPr sz="2250" spc="-120" dirty="0">
                <a:latin typeface="Verdana"/>
                <a:cs typeface="Verdana"/>
              </a:rPr>
              <a:t>competitive, </a:t>
            </a:r>
            <a:r>
              <a:rPr sz="2250" spc="-105" dirty="0">
                <a:latin typeface="Verdana"/>
                <a:cs typeface="Verdana"/>
              </a:rPr>
              <a:t>with </a:t>
            </a:r>
            <a:r>
              <a:rPr sz="2250" spc="-100" dirty="0">
                <a:latin typeface="Verdana"/>
                <a:cs typeface="Verdana"/>
              </a:rPr>
              <a:t> </a:t>
            </a:r>
            <a:r>
              <a:rPr sz="2250" spc="-114" dirty="0">
                <a:latin typeface="Verdana"/>
                <a:cs typeface="Verdana"/>
              </a:rPr>
              <a:t>several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95" dirty="0">
                <a:latin typeface="Verdana"/>
                <a:cs typeface="Verdana"/>
              </a:rPr>
              <a:t>established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14" dirty="0">
                <a:latin typeface="Verdana"/>
                <a:cs typeface="Verdana"/>
              </a:rPr>
              <a:t>players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30" dirty="0">
                <a:latin typeface="Verdana"/>
                <a:cs typeface="Verdana"/>
              </a:rPr>
              <a:t>and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new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entrants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70" dirty="0">
                <a:latin typeface="Verdana"/>
                <a:cs typeface="Verdana"/>
              </a:rPr>
              <a:t>vying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05" dirty="0">
                <a:latin typeface="Verdana"/>
                <a:cs typeface="Verdana"/>
              </a:rPr>
              <a:t>for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45" dirty="0">
                <a:latin typeface="Verdana"/>
                <a:cs typeface="Verdana"/>
              </a:rPr>
              <a:t>market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40" dirty="0">
                <a:latin typeface="Verdana"/>
                <a:cs typeface="Verdana"/>
              </a:rPr>
              <a:t>share.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05" dirty="0">
                <a:latin typeface="Verdana"/>
                <a:cs typeface="Verdana"/>
              </a:rPr>
              <a:t>To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35" dirty="0">
                <a:latin typeface="Verdana"/>
                <a:cs typeface="Verdana"/>
              </a:rPr>
              <a:t>stay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30" dirty="0">
                <a:latin typeface="Verdana"/>
                <a:cs typeface="Verdana"/>
              </a:rPr>
              <a:t>ahead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in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20" dirty="0">
                <a:latin typeface="Verdana"/>
                <a:cs typeface="Verdana"/>
              </a:rPr>
              <a:t>the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45" dirty="0">
                <a:latin typeface="Verdana"/>
                <a:cs typeface="Verdana"/>
              </a:rPr>
              <a:t>market</a:t>
            </a:r>
            <a:r>
              <a:rPr sz="2250" spc="-254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we</a:t>
            </a:r>
            <a:endParaRPr sz="2250" dirty="0">
              <a:latin typeface="Verdana"/>
              <a:cs typeface="Verdana"/>
            </a:endParaRPr>
          </a:p>
          <a:p>
            <a:pPr marL="3234055">
              <a:lnSpc>
                <a:spcPct val="100000"/>
              </a:lnSpc>
              <a:spcBef>
                <a:spcPts val="415"/>
              </a:spcBef>
            </a:pPr>
            <a:r>
              <a:rPr sz="2250" spc="-150" dirty="0">
                <a:latin typeface="Verdana"/>
                <a:cs typeface="Verdana"/>
              </a:rPr>
              <a:t>n</a:t>
            </a:r>
            <a:r>
              <a:rPr sz="2250" spc="-110" dirty="0">
                <a:latin typeface="Verdana"/>
                <a:cs typeface="Verdana"/>
              </a:rPr>
              <a:t>ee</a:t>
            </a:r>
            <a:r>
              <a:rPr sz="2250" spc="-95" dirty="0">
                <a:latin typeface="Verdana"/>
                <a:cs typeface="Verdana"/>
              </a:rPr>
              <a:t>d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05" dirty="0">
                <a:latin typeface="Verdana"/>
                <a:cs typeface="Verdana"/>
              </a:rPr>
              <a:t>o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50" dirty="0">
                <a:latin typeface="Verdana"/>
                <a:cs typeface="Verdana"/>
              </a:rPr>
              <a:t>u</a:t>
            </a:r>
            <a:r>
              <a:rPr sz="2250" spc="-80" dirty="0">
                <a:latin typeface="Verdana"/>
                <a:cs typeface="Verdana"/>
              </a:rPr>
              <a:t>s</a:t>
            </a:r>
            <a:r>
              <a:rPr sz="2250" spc="-105" dirty="0">
                <a:latin typeface="Verdana"/>
                <a:cs typeface="Verdana"/>
              </a:rPr>
              <a:t>e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d</a:t>
            </a:r>
            <a:r>
              <a:rPr sz="2250" spc="-155" dirty="0">
                <a:latin typeface="Verdana"/>
                <a:cs typeface="Verdana"/>
              </a:rPr>
              <a:t>a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50" dirty="0">
                <a:latin typeface="Verdana"/>
                <a:cs typeface="Verdana"/>
              </a:rPr>
              <a:t>a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55" dirty="0">
                <a:latin typeface="Verdana"/>
                <a:cs typeface="Verdana"/>
              </a:rPr>
              <a:t>a</a:t>
            </a:r>
            <a:r>
              <a:rPr sz="2250" spc="-150" dirty="0">
                <a:latin typeface="Verdana"/>
                <a:cs typeface="Verdana"/>
              </a:rPr>
              <a:t>n</a:t>
            </a:r>
            <a:r>
              <a:rPr sz="2250" spc="-155" dirty="0">
                <a:latin typeface="Verdana"/>
                <a:cs typeface="Verdana"/>
              </a:rPr>
              <a:t>a</a:t>
            </a:r>
            <a:r>
              <a:rPr sz="2250" spc="-10" dirty="0">
                <a:latin typeface="Verdana"/>
                <a:cs typeface="Verdana"/>
              </a:rPr>
              <a:t>l</a:t>
            </a:r>
            <a:r>
              <a:rPr sz="2250" spc="-210" dirty="0">
                <a:latin typeface="Verdana"/>
                <a:cs typeface="Verdana"/>
              </a:rPr>
              <a:t>y</a:t>
            </a:r>
            <a:r>
              <a:rPr sz="2250" spc="-80" dirty="0">
                <a:latin typeface="Verdana"/>
                <a:cs typeface="Verdana"/>
              </a:rPr>
              <a:t>s</a:t>
            </a:r>
            <a:r>
              <a:rPr sz="2250" spc="-60" dirty="0">
                <a:latin typeface="Verdana"/>
                <a:cs typeface="Verdana"/>
              </a:rPr>
              <a:t>i</a:t>
            </a:r>
            <a:r>
              <a:rPr sz="2250" spc="-75" dirty="0">
                <a:latin typeface="Verdana"/>
                <a:cs typeface="Verdana"/>
              </a:rPr>
              <a:t>s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05" dirty="0">
                <a:latin typeface="Verdana"/>
                <a:cs typeface="Verdana"/>
              </a:rPr>
              <a:t>o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40" dirty="0">
                <a:latin typeface="Verdana"/>
                <a:cs typeface="Verdana"/>
              </a:rPr>
              <a:t>r</a:t>
            </a:r>
            <a:r>
              <a:rPr sz="2250" spc="-110" dirty="0">
                <a:latin typeface="Verdana"/>
                <a:cs typeface="Verdana"/>
              </a:rPr>
              <a:t>e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a</a:t>
            </a:r>
            <a:r>
              <a:rPr sz="2250" spc="-60" dirty="0">
                <a:latin typeface="Verdana"/>
                <a:cs typeface="Verdana"/>
              </a:rPr>
              <a:t>i</a:t>
            </a:r>
            <a:r>
              <a:rPr sz="2250" spc="-145" dirty="0">
                <a:latin typeface="Verdana"/>
                <a:cs typeface="Verdana"/>
              </a:rPr>
              <a:t>n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50" dirty="0">
                <a:latin typeface="Verdana"/>
                <a:cs typeface="Verdana"/>
              </a:rPr>
              <a:t>h</a:t>
            </a:r>
            <a:r>
              <a:rPr sz="2250" spc="-105" dirty="0">
                <a:latin typeface="Verdana"/>
                <a:cs typeface="Verdana"/>
              </a:rPr>
              <a:t>e</a:t>
            </a:r>
            <a:r>
              <a:rPr sz="2250" spc="-260" dirty="0">
                <a:latin typeface="Verdana"/>
                <a:cs typeface="Verdana"/>
              </a:rPr>
              <a:t> </a:t>
            </a:r>
            <a:r>
              <a:rPr sz="2250" spc="-45" dirty="0">
                <a:latin typeface="Verdana"/>
                <a:cs typeface="Verdana"/>
              </a:rPr>
              <a:t>c</a:t>
            </a:r>
            <a:r>
              <a:rPr sz="2250" spc="-150" dirty="0">
                <a:latin typeface="Verdana"/>
                <a:cs typeface="Verdana"/>
              </a:rPr>
              <a:t>u</a:t>
            </a:r>
            <a:r>
              <a:rPr sz="2250" spc="-80" dirty="0">
                <a:latin typeface="Verdana"/>
                <a:cs typeface="Verdana"/>
              </a:rPr>
              <a:t>s</a:t>
            </a:r>
            <a:r>
              <a:rPr sz="2250" spc="-100" dirty="0">
                <a:latin typeface="Verdana"/>
                <a:cs typeface="Verdana"/>
              </a:rPr>
              <a:t>t</a:t>
            </a:r>
            <a:r>
              <a:rPr sz="2250" spc="-110" dirty="0">
                <a:latin typeface="Verdana"/>
                <a:cs typeface="Verdana"/>
              </a:rPr>
              <a:t>o</a:t>
            </a:r>
            <a:r>
              <a:rPr sz="2250" spc="-225" dirty="0">
                <a:latin typeface="Verdana"/>
                <a:cs typeface="Verdana"/>
              </a:rPr>
              <a:t>m</a:t>
            </a:r>
            <a:r>
              <a:rPr sz="2250" spc="-110" dirty="0">
                <a:latin typeface="Verdana"/>
                <a:cs typeface="Verdana"/>
              </a:rPr>
              <a:t>e</a:t>
            </a:r>
            <a:r>
              <a:rPr sz="2250" spc="-140" dirty="0">
                <a:latin typeface="Verdana"/>
                <a:cs typeface="Verdana"/>
              </a:rPr>
              <a:t>r</a:t>
            </a:r>
            <a:r>
              <a:rPr sz="2250" spc="-80" dirty="0">
                <a:latin typeface="Verdana"/>
                <a:cs typeface="Verdana"/>
              </a:rPr>
              <a:t>s</a:t>
            </a:r>
            <a:r>
              <a:rPr sz="2250" spc="-204" dirty="0">
                <a:latin typeface="Verdana"/>
                <a:cs typeface="Verdana"/>
              </a:rPr>
              <a:t>.</a:t>
            </a:r>
            <a:endParaRPr sz="225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5343524" cy="4010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" y="6660612"/>
            <a:ext cx="4633504" cy="3626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4365" y="1241831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0613" y="1199902"/>
            <a:ext cx="472440" cy="483870"/>
            <a:chOff x="1030613" y="1199902"/>
            <a:chExt cx="472440" cy="483870"/>
          </a:xfrm>
        </p:grpSpPr>
        <p:sp>
          <p:nvSpPr>
            <p:cNvPr id="4" name="object 4"/>
            <p:cNvSpPr/>
            <p:nvPr/>
          </p:nvSpPr>
          <p:spPr>
            <a:xfrm>
              <a:off x="1030613" y="1199902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804" y="1200941"/>
              <a:ext cx="317384" cy="47700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28700" y="2705268"/>
            <a:ext cx="3116580" cy="66675"/>
          </a:xfrm>
          <a:custGeom>
            <a:avLst/>
            <a:gdLst/>
            <a:ahLst/>
            <a:cxnLst/>
            <a:rect l="l" t="t" r="r" b="b"/>
            <a:pathLst>
              <a:path w="3116579" h="66675">
                <a:moveTo>
                  <a:pt x="3116014" y="66674"/>
                </a:moveTo>
                <a:lnTo>
                  <a:pt x="0" y="66674"/>
                </a:lnTo>
                <a:lnTo>
                  <a:pt x="0" y="0"/>
                </a:lnTo>
                <a:lnTo>
                  <a:pt x="3116014" y="0"/>
                </a:lnTo>
                <a:lnTo>
                  <a:pt x="3116014" y="666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6000" y="1943237"/>
            <a:ext cx="31419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-455" dirty="0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sz="5600" b="1" spc="-7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5600" b="1" spc="-110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sz="5600" b="1" spc="-70" dirty="0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sz="5600" b="1" spc="-165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5600" b="1" spc="-28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5600" b="1" spc="-105" dirty="0">
                <a:solidFill>
                  <a:srgbClr val="00003B"/>
                </a:solidFill>
                <a:latin typeface="Tahoma"/>
                <a:cs typeface="Tahoma"/>
              </a:rPr>
              <a:t>T</a:t>
            </a:r>
            <a:endParaRPr sz="5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24788" y="340250"/>
            <a:ext cx="1000125" cy="1000125"/>
            <a:chOff x="13124788" y="340250"/>
            <a:chExt cx="1000125" cy="10001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4788" y="340250"/>
              <a:ext cx="1000124" cy="10001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27729" y="443426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30">
                  <a:moveTo>
                    <a:pt x="399121" y="798234"/>
                  </a:moveTo>
                  <a:lnTo>
                    <a:pt x="352570" y="795549"/>
                  </a:lnTo>
                  <a:lnTo>
                    <a:pt x="307601" y="787693"/>
                  </a:lnTo>
                  <a:lnTo>
                    <a:pt x="264510" y="774966"/>
                  </a:lnTo>
                  <a:lnTo>
                    <a:pt x="223594" y="757667"/>
                  </a:lnTo>
                  <a:lnTo>
                    <a:pt x="185153" y="736096"/>
                  </a:lnTo>
                  <a:lnTo>
                    <a:pt x="149488" y="710552"/>
                  </a:lnTo>
                  <a:lnTo>
                    <a:pt x="116897" y="681335"/>
                  </a:lnTo>
                  <a:lnTo>
                    <a:pt x="87680" y="648744"/>
                  </a:lnTo>
                  <a:lnTo>
                    <a:pt x="62136" y="613079"/>
                  </a:lnTo>
                  <a:lnTo>
                    <a:pt x="40565" y="574638"/>
                  </a:lnTo>
                  <a:lnTo>
                    <a:pt x="23267" y="533723"/>
                  </a:lnTo>
                  <a:lnTo>
                    <a:pt x="10540" y="490631"/>
                  </a:lnTo>
                  <a:lnTo>
                    <a:pt x="2684" y="445662"/>
                  </a:lnTo>
                  <a:lnTo>
                    <a:pt x="0" y="399103"/>
                  </a:lnTo>
                  <a:lnTo>
                    <a:pt x="2684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5" y="223595"/>
                  </a:lnTo>
                  <a:lnTo>
                    <a:pt x="62136" y="185155"/>
                  </a:lnTo>
                  <a:lnTo>
                    <a:pt x="87680" y="149489"/>
                  </a:lnTo>
                  <a:lnTo>
                    <a:pt x="116897" y="116898"/>
                  </a:lnTo>
                  <a:lnTo>
                    <a:pt x="149488" y="87681"/>
                  </a:lnTo>
                  <a:lnTo>
                    <a:pt x="185153" y="62137"/>
                  </a:lnTo>
                  <a:lnTo>
                    <a:pt x="223594" y="40566"/>
                  </a:lnTo>
                  <a:lnTo>
                    <a:pt x="264510" y="23267"/>
                  </a:lnTo>
                  <a:lnTo>
                    <a:pt x="307601" y="10540"/>
                  </a:lnTo>
                  <a:lnTo>
                    <a:pt x="352570" y="2685"/>
                  </a:lnTo>
                  <a:lnTo>
                    <a:pt x="399115" y="0"/>
                  </a:lnTo>
                  <a:lnTo>
                    <a:pt x="445661" y="2685"/>
                  </a:lnTo>
                  <a:lnTo>
                    <a:pt x="490629" y="10540"/>
                  </a:lnTo>
                  <a:lnTo>
                    <a:pt x="533721" y="23267"/>
                  </a:lnTo>
                  <a:lnTo>
                    <a:pt x="574637" y="40566"/>
                  </a:lnTo>
                  <a:lnTo>
                    <a:pt x="613078" y="62137"/>
                  </a:lnTo>
                  <a:lnTo>
                    <a:pt x="648743" y="87681"/>
                  </a:lnTo>
                  <a:lnTo>
                    <a:pt x="681334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8" y="352571"/>
                  </a:lnTo>
                  <a:lnTo>
                    <a:pt x="798232" y="399117"/>
                  </a:lnTo>
                  <a:lnTo>
                    <a:pt x="795548" y="445662"/>
                  </a:lnTo>
                  <a:lnTo>
                    <a:pt x="787693" y="490631"/>
                  </a:lnTo>
                  <a:lnTo>
                    <a:pt x="774966" y="533723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4" y="681335"/>
                  </a:lnTo>
                  <a:lnTo>
                    <a:pt x="648743" y="710552"/>
                  </a:lnTo>
                  <a:lnTo>
                    <a:pt x="613078" y="736096"/>
                  </a:lnTo>
                  <a:lnTo>
                    <a:pt x="574637" y="757667"/>
                  </a:lnTo>
                  <a:lnTo>
                    <a:pt x="533721" y="774966"/>
                  </a:lnTo>
                  <a:lnTo>
                    <a:pt x="490629" y="787693"/>
                  </a:lnTo>
                  <a:lnTo>
                    <a:pt x="445661" y="795549"/>
                  </a:lnTo>
                  <a:lnTo>
                    <a:pt x="399121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514917" y="624464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1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124788" y="1830611"/>
            <a:ext cx="1000125" cy="1000125"/>
            <a:chOff x="13124788" y="1830611"/>
            <a:chExt cx="1000125" cy="10001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4788" y="1830611"/>
              <a:ext cx="1000124" cy="10001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227729" y="1955845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30">
                  <a:moveTo>
                    <a:pt x="399123" y="798233"/>
                  </a:moveTo>
                  <a:lnTo>
                    <a:pt x="352570" y="795549"/>
                  </a:lnTo>
                  <a:lnTo>
                    <a:pt x="307601" y="787693"/>
                  </a:lnTo>
                  <a:lnTo>
                    <a:pt x="264510" y="774966"/>
                  </a:lnTo>
                  <a:lnTo>
                    <a:pt x="223594" y="757667"/>
                  </a:lnTo>
                  <a:lnTo>
                    <a:pt x="185153" y="736096"/>
                  </a:lnTo>
                  <a:lnTo>
                    <a:pt x="149488" y="710552"/>
                  </a:lnTo>
                  <a:lnTo>
                    <a:pt x="116897" y="681335"/>
                  </a:lnTo>
                  <a:lnTo>
                    <a:pt x="87680" y="648744"/>
                  </a:lnTo>
                  <a:lnTo>
                    <a:pt x="62136" y="613079"/>
                  </a:lnTo>
                  <a:lnTo>
                    <a:pt x="40565" y="574638"/>
                  </a:lnTo>
                  <a:lnTo>
                    <a:pt x="23267" y="533722"/>
                  </a:lnTo>
                  <a:lnTo>
                    <a:pt x="10540" y="490631"/>
                  </a:lnTo>
                  <a:lnTo>
                    <a:pt x="2684" y="445662"/>
                  </a:lnTo>
                  <a:lnTo>
                    <a:pt x="0" y="399103"/>
                  </a:lnTo>
                  <a:lnTo>
                    <a:pt x="2684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5" y="223595"/>
                  </a:lnTo>
                  <a:lnTo>
                    <a:pt x="62136" y="185155"/>
                  </a:lnTo>
                  <a:lnTo>
                    <a:pt x="87680" y="149489"/>
                  </a:lnTo>
                  <a:lnTo>
                    <a:pt x="116897" y="116898"/>
                  </a:lnTo>
                  <a:lnTo>
                    <a:pt x="149488" y="87681"/>
                  </a:lnTo>
                  <a:lnTo>
                    <a:pt x="185153" y="62137"/>
                  </a:lnTo>
                  <a:lnTo>
                    <a:pt x="223594" y="40566"/>
                  </a:lnTo>
                  <a:lnTo>
                    <a:pt x="264510" y="23267"/>
                  </a:lnTo>
                  <a:lnTo>
                    <a:pt x="307601" y="10540"/>
                  </a:lnTo>
                  <a:lnTo>
                    <a:pt x="352570" y="2685"/>
                  </a:lnTo>
                  <a:lnTo>
                    <a:pt x="399115" y="0"/>
                  </a:lnTo>
                  <a:lnTo>
                    <a:pt x="445661" y="2685"/>
                  </a:lnTo>
                  <a:lnTo>
                    <a:pt x="490629" y="10540"/>
                  </a:lnTo>
                  <a:lnTo>
                    <a:pt x="533721" y="23267"/>
                  </a:lnTo>
                  <a:lnTo>
                    <a:pt x="574637" y="40566"/>
                  </a:lnTo>
                  <a:lnTo>
                    <a:pt x="613078" y="62137"/>
                  </a:lnTo>
                  <a:lnTo>
                    <a:pt x="648743" y="87681"/>
                  </a:lnTo>
                  <a:lnTo>
                    <a:pt x="681334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8" y="352571"/>
                  </a:lnTo>
                  <a:lnTo>
                    <a:pt x="798232" y="399117"/>
                  </a:lnTo>
                  <a:lnTo>
                    <a:pt x="795548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4" y="681335"/>
                  </a:lnTo>
                  <a:lnTo>
                    <a:pt x="648743" y="710552"/>
                  </a:lnTo>
                  <a:lnTo>
                    <a:pt x="613078" y="736096"/>
                  </a:lnTo>
                  <a:lnTo>
                    <a:pt x="574637" y="757667"/>
                  </a:lnTo>
                  <a:lnTo>
                    <a:pt x="533721" y="774966"/>
                  </a:lnTo>
                  <a:lnTo>
                    <a:pt x="490629" y="787693"/>
                  </a:lnTo>
                  <a:lnTo>
                    <a:pt x="445661" y="795549"/>
                  </a:lnTo>
                  <a:lnTo>
                    <a:pt x="399123" y="79823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514917" y="2136883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2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124788" y="3320972"/>
            <a:ext cx="1000125" cy="1000125"/>
            <a:chOff x="13124788" y="3320972"/>
            <a:chExt cx="1000125" cy="100012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4788" y="3320972"/>
              <a:ext cx="1000124" cy="10001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227965" y="3424147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29">
                  <a:moveTo>
                    <a:pt x="399119" y="798234"/>
                  </a:moveTo>
                  <a:lnTo>
                    <a:pt x="352571" y="795549"/>
                  </a:lnTo>
                  <a:lnTo>
                    <a:pt x="307602" y="787693"/>
                  </a:lnTo>
                  <a:lnTo>
                    <a:pt x="264510" y="774966"/>
                  </a:lnTo>
                  <a:lnTo>
                    <a:pt x="223595" y="757667"/>
                  </a:lnTo>
                  <a:lnTo>
                    <a:pt x="185154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7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5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4" y="62137"/>
                  </a:lnTo>
                  <a:lnTo>
                    <a:pt x="223595" y="40566"/>
                  </a:lnTo>
                  <a:lnTo>
                    <a:pt x="264510" y="23267"/>
                  </a:lnTo>
                  <a:lnTo>
                    <a:pt x="307602" y="10540"/>
                  </a:lnTo>
                  <a:lnTo>
                    <a:pt x="352571" y="2685"/>
                  </a:lnTo>
                  <a:lnTo>
                    <a:pt x="399116" y="0"/>
                  </a:lnTo>
                  <a:lnTo>
                    <a:pt x="445662" y="2685"/>
                  </a:lnTo>
                  <a:lnTo>
                    <a:pt x="490630" y="10540"/>
                  </a:lnTo>
                  <a:lnTo>
                    <a:pt x="533722" y="23267"/>
                  </a:lnTo>
                  <a:lnTo>
                    <a:pt x="574638" y="40566"/>
                  </a:lnTo>
                  <a:lnTo>
                    <a:pt x="613078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5" y="185155"/>
                  </a:lnTo>
                  <a:lnTo>
                    <a:pt x="757666" y="223595"/>
                  </a:lnTo>
                  <a:lnTo>
                    <a:pt x="774965" y="264511"/>
                  </a:lnTo>
                  <a:lnTo>
                    <a:pt x="787692" y="307603"/>
                  </a:lnTo>
                  <a:lnTo>
                    <a:pt x="795548" y="352571"/>
                  </a:lnTo>
                  <a:lnTo>
                    <a:pt x="798233" y="399117"/>
                  </a:lnTo>
                  <a:lnTo>
                    <a:pt x="795548" y="445662"/>
                  </a:lnTo>
                  <a:lnTo>
                    <a:pt x="787692" y="490631"/>
                  </a:lnTo>
                  <a:lnTo>
                    <a:pt x="774965" y="533722"/>
                  </a:lnTo>
                  <a:lnTo>
                    <a:pt x="757666" y="574638"/>
                  </a:lnTo>
                  <a:lnTo>
                    <a:pt x="736095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8" y="736096"/>
                  </a:lnTo>
                  <a:lnTo>
                    <a:pt x="574638" y="757667"/>
                  </a:lnTo>
                  <a:lnTo>
                    <a:pt x="533722" y="774966"/>
                  </a:lnTo>
                  <a:lnTo>
                    <a:pt x="490630" y="787693"/>
                  </a:lnTo>
                  <a:lnTo>
                    <a:pt x="445662" y="795549"/>
                  </a:lnTo>
                  <a:lnTo>
                    <a:pt x="399119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515153" y="3605185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3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084368" y="4811332"/>
            <a:ext cx="1000125" cy="1000125"/>
            <a:chOff x="13084368" y="4811332"/>
            <a:chExt cx="1000125" cy="100012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4368" y="4811332"/>
              <a:ext cx="1000124" cy="10001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187544" y="4914508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29">
                  <a:moveTo>
                    <a:pt x="399116" y="798234"/>
                  </a:moveTo>
                  <a:lnTo>
                    <a:pt x="352571" y="795549"/>
                  </a:lnTo>
                  <a:lnTo>
                    <a:pt x="307602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4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7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4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2" y="10540"/>
                  </a:lnTo>
                  <a:lnTo>
                    <a:pt x="352571" y="2685"/>
                  </a:lnTo>
                  <a:lnTo>
                    <a:pt x="399117" y="0"/>
                  </a:lnTo>
                  <a:lnTo>
                    <a:pt x="445662" y="2685"/>
                  </a:lnTo>
                  <a:lnTo>
                    <a:pt x="490630" y="10540"/>
                  </a:lnTo>
                  <a:lnTo>
                    <a:pt x="533722" y="23267"/>
                  </a:lnTo>
                  <a:lnTo>
                    <a:pt x="574638" y="40566"/>
                  </a:lnTo>
                  <a:lnTo>
                    <a:pt x="613078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5" y="264511"/>
                  </a:lnTo>
                  <a:lnTo>
                    <a:pt x="787692" y="307603"/>
                  </a:lnTo>
                  <a:lnTo>
                    <a:pt x="795548" y="352571"/>
                  </a:lnTo>
                  <a:lnTo>
                    <a:pt x="798233" y="399117"/>
                  </a:lnTo>
                  <a:lnTo>
                    <a:pt x="795548" y="445662"/>
                  </a:lnTo>
                  <a:lnTo>
                    <a:pt x="787692" y="490631"/>
                  </a:lnTo>
                  <a:lnTo>
                    <a:pt x="774965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8" y="736096"/>
                  </a:lnTo>
                  <a:lnTo>
                    <a:pt x="574638" y="757667"/>
                  </a:lnTo>
                  <a:lnTo>
                    <a:pt x="533722" y="774966"/>
                  </a:lnTo>
                  <a:lnTo>
                    <a:pt x="490630" y="787693"/>
                  </a:lnTo>
                  <a:lnTo>
                    <a:pt x="445662" y="795549"/>
                  </a:lnTo>
                  <a:lnTo>
                    <a:pt x="399116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474732" y="5095546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4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084368" y="6301692"/>
            <a:ext cx="1000125" cy="1000125"/>
            <a:chOff x="13084368" y="6301692"/>
            <a:chExt cx="1000125" cy="100012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4368" y="6301692"/>
              <a:ext cx="1000124" cy="10001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187544" y="6404869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29">
                  <a:moveTo>
                    <a:pt x="399118" y="798234"/>
                  </a:moveTo>
                  <a:lnTo>
                    <a:pt x="352571" y="795549"/>
                  </a:lnTo>
                  <a:lnTo>
                    <a:pt x="307602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4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8"/>
                  </a:lnTo>
                  <a:lnTo>
                    <a:pt x="40566" y="574638"/>
                  </a:lnTo>
                  <a:lnTo>
                    <a:pt x="23267" y="533722"/>
                  </a:lnTo>
                  <a:lnTo>
                    <a:pt x="10540" y="490630"/>
                  </a:lnTo>
                  <a:lnTo>
                    <a:pt x="2685" y="445662"/>
                  </a:lnTo>
                  <a:lnTo>
                    <a:pt x="0" y="399116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4" y="62137"/>
                  </a:lnTo>
                  <a:lnTo>
                    <a:pt x="223595" y="40566"/>
                  </a:lnTo>
                  <a:lnTo>
                    <a:pt x="264511" y="23268"/>
                  </a:lnTo>
                  <a:lnTo>
                    <a:pt x="307602" y="10540"/>
                  </a:lnTo>
                  <a:lnTo>
                    <a:pt x="352571" y="2685"/>
                  </a:lnTo>
                  <a:lnTo>
                    <a:pt x="399116" y="0"/>
                  </a:lnTo>
                  <a:lnTo>
                    <a:pt x="445662" y="2685"/>
                  </a:lnTo>
                  <a:lnTo>
                    <a:pt x="490630" y="10540"/>
                  </a:lnTo>
                  <a:lnTo>
                    <a:pt x="533722" y="23268"/>
                  </a:lnTo>
                  <a:lnTo>
                    <a:pt x="574638" y="40566"/>
                  </a:lnTo>
                  <a:lnTo>
                    <a:pt x="613078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5" y="264511"/>
                  </a:lnTo>
                  <a:lnTo>
                    <a:pt x="787692" y="307603"/>
                  </a:lnTo>
                  <a:lnTo>
                    <a:pt x="795548" y="352571"/>
                  </a:lnTo>
                  <a:lnTo>
                    <a:pt x="798233" y="399116"/>
                  </a:lnTo>
                  <a:lnTo>
                    <a:pt x="795548" y="445662"/>
                  </a:lnTo>
                  <a:lnTo>
                    <a:pt x="787692" y="490630"/>
                  </a:lnTo>
                  <a:lnTo>
                    <a:pt x="774965" y="533722"/>
                  </a:lnTo>
                  <a:lnTo>
                    <a:pt x="757667" y="574638"/>
                  </a:lnTo>
                  <a:lnTo>
                    <a:pt x="736096" y="613078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8" y="736096"/>
                  </a:lnTo>
                  <a:lnTo>
                    <a:pt x="574638" y="757667"/>
                  </a:lnTo>
                  <a:lnTo>
                    <a:pt x="533722" y="774966"/>
                  </a:lnTo>
                  <a:lnTo>
                    <a:pt x="490630" y="787693"/>
                  </a:lnTo>
                  <a:lnTo>
                    <a:pt x="445662" y="795549"/>
                  </a:lnTo>
                  <a:lnTo>
                    <a:pt x="399118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74732" y="6585907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5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084368" y="7792053"/>
            <a:ext cx="1000125" cy="1000125"/>
            <a:chOff x="13084368" y="7792053"/>
            <a:chExt cx="1000125" cy="1000125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4368" y="7792053"/>
              <a:ext cx="1000124" cy="10001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187544" y="7895228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29">
                  <a:moveTo>
                    <a:pt x="399123" y="798234"/>
                  </a:moveTo>
                  <a:lnTo>
                    <a:pt x="352571" y="795549"/>
                  </a:lnTo>
                  <a:lnTo>
                    <a:pt x="307602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4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7" y="533722"/>
                  </a:lnTo>
                  <a:lnTo>
                    <a:pt x="10540" y="490630"/>
                  </a:lnTo>
                  <a:lnTo>
                    <a:pt x="2685" y="445662"/>
                  </a:lnTo>
                  <a:lnTo>
                    <a:pt x="0" y="399116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4" y="62137"/>
                  </a:lnTo>
                  <a:lnTo>
                    <a:pt x="223595" y="40566"/>
                  </a:lnTo>
                  <a:lnTo>
                    <a:pt x="264511" y="23268"/>
                  </a:lnTo>
                  <a:lnTo>
                    <a:pt x="307602" y="10540"/>
                  </a:lnTo>
                  <a:lnTo>
                    <a:pt x="352571" y="2685"/>
                  </a:lnTo>
                  <a:lnTo>
                    <a:pt x="399116" y="0"/>
                  </a:lnTo>
                  <a:lnTo>
                    <a:pt x="445662" y="2685"/>
                  </a:lnTo>
                  <a:lnTo>
                    <a:pt x="490630" y="10540"/>
                  </a:lnTo>
                  <a:lnTo>
                    <a:pt x="533722" y="23268"/>
                  </a:lnTo>
                  <a:lnTo>
                    <a:pt x="574638" y="40566"/>
                  </a:lnTo>
                  <a:lnTo>
                    <a:pt x="613078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5" y="264511"/>
                  </a:lnTo>
                  <a:lnTo>
                    <a:pt x="787692" y="307603"/>
                  </a:lnTo>
                  <a:lnTo>
                    <a:pt x="795548" y="352571"/>
                  </a:lnTo>
                  <a:lnTo>
                    <a:pt x="798233" y="399116"/>
                  </a:lnTo>
                  <a:lnTo>
                    <a:pt x="795548" y="445662"/>
                  </a:lnTo>
                  <a:lnTo>
                    <a:pt x="787692" y="490630"/>
                  </a:lnTo>
                  <a:lnTo>
                    <a:pt x="774965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8" y="736096"/>
                  </a:lnTo>
                  <a:lnTo>
                    <a:pt x="574638" y="757667"/>
                  </a:lnTo>
                  <a:lnTo>
                    <a:pt x="533722" y="774966"/>
                  </a:lnTo>
                  <a:lnTo>
                    <a:pt x="490630" y="787693"/>
                  </a:lnTo>
                  <a:lnTo>
                    <a:pt x="445662" y="795549"/>
                  </a:lnTo>
                  <a:lnTo>
                    <a:pt x="399123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474732" y="8076267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6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014" y="3320972"/>
            <a:ext cx="12449174" cy="666749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3124788" y="9282413"/>
            <a:ext cx="1000125" cy="1000125"/>
            <a:chOff x="13124788" y="9282413"/>
            <a:chExt cx="1000125" cy="100012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4788" y="9282413"/>
              <a:ext cx="1000124" cy="10001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227965" y="9385589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30" h="798829">
                  <a:moveTo>
                    <a:pt x="399122" y="798234"/>
                  </a:moveTo>
                  <a:lnTo>
                    <a:pt x="352571" y="795549"/>
                  </a:lnTo>
                  <a:lnTo>
                    <a:pt x="307602" y="787693"/>
                  </a:lnTo>
                  <a:lnTo>
                    <a:pt x="264510" y="774966"/>
                  </a:lnTo>
                  <a:lnTo>
                    <a:pt x="223595" y="757667"/>
                  </a:lnTo>
                  <a:lnTo>
                    <a:pt x="185154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7" y="533722"/>
                  </a:lnTo>
                  <a:lnTo>
                    <a:pt x="10540" y="490630"/>
                  </a:lnTo>
                  <a:lnTo>
                    <a:pt x="2685" y="445662"/>
                  </a:lnTo>
                  <a:lnTo>
                    <a:pt x="0" y="399118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7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4" y="62137"/>
                  </a:lnTo>
                  <a:lnTo>
                    <a:pt x="223595" y="40566"/>
                  </a:lnTo>
                  <a:lnTo>
                    <a:pt x="264510" y="23268"/>
                  </a:lnTo>
                  <a:lnTo>
                    <a:pt x="307602" y="10540"/>
                  </a:lnTo>
                  <a:lnTo>
                    <a:pt x="352571" y="2685"/>
                  </a:lnTo>
                  <a:lnTo>
                    <a:pt x="399116" y="0"/>
                  </a:lnTo>
                  <a:lnTo>
                    <a:pt x="445662" y="2685"/>
                  </a:lnTo>
                  <a:lnTo>
                    <a:pt x="490630" y="10540"/>
                  </a:lnTo>
                  <a:lnTo>
                    <a:pt x="533722" y="23268"/>
                  </a:lnTo>
                  <a:lnTo>
                    <a:pt x="574638" y="40566"/>
                  </a:lnTo>
                  <a:lnTo>
                    <a:pt x="613078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5" y="185155"/>
                  </a:lnTo>
                  <a:lnTo>
                    <a:pt x="757666" y="223595"/>
                  </a:lnTo>
                  <a:lnTo>
                    <a:pt x="774965" y="264511"/>
                  </a:lnTo>
                  <a:lnTo>
                    <a:pt x="787692" y="307603"/>
                  </a:lnTo>
                  <a:lnTo>
                    <a:pt x="795548" y="352571"/>
                  </a:lnTo>
                  <a:lnTo>
                    <a:pt x="798233" y="399115"/>
                  </a:lnTo>
                  <a:lnTo>
                    <a:pt x="795548" y="445662"/>
                  </a:lnTo>
                  <a:lnTo>
                    <a:pt x="787692" y="490630"/>
                  </a:lnTo>
                  <a:lnTo>
                    <a:pt x="774965" y="533722"/>
                  </a:lnTo>
                  <a:lnTo>
                    <a:pt x="757666" y="574638"/>
                  </a:lnTo>
                  <a:lnTo>
                    <a:pt x="736095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8" y="736096"/>
                  </a:lnTo>
                  <a:lnTo>
                    <a:pt x="574638" y="757667"/>
                  </a:lnTo>
                  <a:lnTo>
                    <a:pt x="533722" y="774966"/>
                  </a:lnTo>
                  <a:lnTo>
                    <a:pt x="490630" y="787693"/>
                  </a:lnTo>
                  <a:lnTo>
                    <a:pt x="445662" y="795549"/>
                  </a:lnTo>
                  <a:lnTo>
                    <a:pt x="399122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515153" y="9566627"/>
            <a:ext cx="223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00003B"/>
                </a:solidFill>
                <a:latin typeface="Trebuchet MS"/>
                <a:cs typeface="Trebuchet MS"/>
              </a:rPr>
              <a:t>7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842746" y="2466254"/>
            <a:ext cx="139700" cy="28575"/>
          </a:xfrm>
          <a:custGeom>
            <a:avLst/>
            <a:gdLst/>
            <a:ahLst/>
            <a:cxnLst/>
            <a:rect l="l" t="t" r="r" b="b"/>
            <a:pathLst>
              <a:path w="139700" h="28575">
                <a:moveTo>
                  <a:pt x="139218" y="28574"/>
                </a:moveTo>
                <a:lnTo>
                  <a:pt x="0" y="28574"/>
                </a:lnTo>
                <a:lnTo>
                  <a:pt x="0" y="0"/>
                </a:lnTo>
                <a:lnTo>
                  <a:pt x="139218" y="0"/>
                </a:lnTo>
                <a:lnTo>
                  <a:pt x="139218" y="285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445688" y="2129704"/>
            <a:ext cx="549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9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A</a:t>
            </a:r>
            <a:r>
              <a:rPr sz="2400" spc="-60" dirty="0">
                <a:solidFill>
                  <a:srgbClr val="00003B"/>
                </a:solidFill>
                <a:latin typeface="Tahoma"/>
                <a:cs typeface="Tahoma"/>
              </a:rPr>
              <a:t>g</a:t>
            </a:r>
            <a:r>
              <a:rPr sz="2400" spc="50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447728" y="638089"/>
            <a:ext cx="1033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6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G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6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445688" y="3620065"/>
            <a:ext cx="1904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5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4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r>
              <a:rPr sz="2400" u="heavy" spc="-18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4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3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4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z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447728" y="5111679"/>
            <a:ext cx="196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3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h</a:t>
            </a:r>
            <a:r>
              <a:rPr sz="2400" u="heavy" spc="4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-18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5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r>
              <a:rPr sz="2400" u="heavy" spc="-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v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9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225887" y="6937335"/>
            <a:ext cx="1136015" cy="28575"/>
          </a:xfrm>
          <a:custGeom>
            <a:avLst/>
            <a:gdLst/>
            <a:ahLst/>
            <a:cxnLst/>
            <a:rect l="l" t="t" r="r" b="b"/>
            <a:pathLst>
              <a:path w="1136015" h="28575">
                <a:moveTo>
                  <a:pt x="1135864" y="28574"/>
                </a:moveTo>
                <a:lnTo>
                  <a:pt x="0" y="28574"/>
                </a:lnTo>
                <a:lnTo>
                  <a:pt x="0" y="0"/>
                </a:lnTo>
                <a:lnTo>
                  <a:pt x="1135864" y="0"/>
                </a:lnTo>
                <a:lnTo>
                  <a:pt x="1135864" y="2857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445688" y="6600785"/>
            <a:ext cx="192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9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u</a:t>
            </a:r>
            <a:r>
              <a:rPr sz="2400" u="heavy" spc="10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l</a:t>
            </a:r>
            <a:r>
              <a:rPr sz="2400" u="heavy" spc="3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spc="65" dirty="0">
                <a:solidFill>
                  <a:srgbClr val="00003B"/>
                </a:solidFill>
                <a:latin typeface="Tahoma"/>
                <a:cs typeface="Tahoma"/>
              </a:rPr>
              <a:t>p</a:t>
            </a:r>
            <a:r>
              <a:rPr sz="2400" spc="100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z="2400" spc="50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z="2400" spc="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2400" spc="2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z="2400" spc="50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2400" spc="95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447728" y="8092400"/>
            <a:ext cx="2073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3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00003B"/>
                </a:solidFill>
                <a:latin typeface="Tahoma"/>
                <a:cs typeface="Tahoma"/>
              </a:rPr>
              <a:t>y</a:t>
            </a:r>
            <a:r>
              <a:rPr sz="2400" u="heavy" spc="7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3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-18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9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sz="2400" u="heavy" spc="4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6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447728" y="9581506"/>
            <a:ext cx="2915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4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sz="2400" u="heavy" spc="4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3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r>
              <a:rPr sz="2400" u="heavy" spc="2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a</a:t>
            </a:r>
            <a:r>
              <a:rPr sz="2400" u="heavy" spc="9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sz="2400" u="heavy" spc="3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-18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-3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7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-18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13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sz="2400" u="heavy" spc="1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r>
              <a:rPr sz="2400" u="heavy" spc="5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40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65" dirty="0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7008" y="956821"/>
            <a:ext cx="504825" cy="504825"/>
            <a:chOff x="16757008" y="956821"/>
            <a:chExt cx="504825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4"/>
              <a:ext cx="133354" cy="2280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65" y="1071656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613" y="1029777"/>
            <a:ext cx="472440" cy="483870"/>
            <a:chOff x="1030613" y="1029777"/>
            <a:chExt cx="472440" cy="483870"/>
          </a:xfrm>
        </p:grpSpPr>
        <p:sp>
          <p:nvSpPr>
            <p:cNvPr id="7" name="object 7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6350" y="4125879"/>
            <a:ext cx="10134599" cy="54578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28700" y="3024243"/>
            <a:ext cx="7468234" cy="85725"/>
          </a:xfrm>
          <a:custGeom>
            <a:avLst/>
            <a:gdLst/>
            <a:ahLst/>
            <a:cxnLst/>
            <a:rect l="l" t="t" r="r" b="b"/>
            <a:pathLst>
              <a:path w="7468234" h="85725">
                <a:moveTo>
                  <a:pt x="7468045" y="85724"/>
                </a:moveTo>
                <a:lnTo>
                  <a:pt x="0" y="85724"/>
                </a:lnTo>
                <a:lnTo>
                  <a:pt x="0" y="0"/>
                </a:lnTo>
                <a:lnTo>
                  <a:pt x="7468045" y="0"/>
                </a:lnTo>
                <a:lnTo>
                  <a:pt x="7468045" y="85724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6000" y="2074950"/>
            <a:ext cx="7493634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440" dirty="0">
                <a:solidFill>
                  <a:srgbClr val="00003B"/>
                </a:solidFill>
                <a:latin typeface="Tahoma"/>
                <a:cs typeface="Tahoma"/>
              </a:rPr>
              <a:t>B</a:t>
            </a:r>
            <a:r>
              <a:rPr sz="7000" b="1" spc="-370" dirty="0">
                <a:solidFill>
                  <a:srgbClr val="00003B"/>
                </a:solidFill>
                <a:latin typeface="Tahoma"/>
                <a:cs typeface="Tahoma"/>
              </a:rPr>
              <a:t>u</a:t>
            </a:r>
            <a:r>
              <a:rPr sz="7000" b="1" spc="-160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7000" b="1" spc="-50" dirty="0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sz="7000" b="1" spc="-300" dirty="0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160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7000" b="1" spc="-155" dirty="0">
                <a:solidFill>
                  <a:srgbClr val="00003B"/>
                </a:solidFill>
                <a:latin typeface="Tahoma"/>
                <a:cs typeface="Tahoma"/>
              </a:rPr>
              <a:t>s</a:t>
            </a:r>
            <a:r>
              <a:rPr sz="7000" b="1" spc="-445" dirty="0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sz="7000" b="1" spc="-505" dirty="0">
                <a:solidFill>
                  <a:srgbClr val="00003B"/>
                </a:solidFill>
                <a:latin typeface="Tahoma"/>
                <a:cs typeface="Tahoma"/>
              </a:rPr>
              <a:t>P</a:t>
            </a:r>
            <a:r>
              <a:rPr sz="7000" b="1" spc="-250" dirty="0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sz="7000" b="1" spc="-240" dirty="0">
                <a:solidFill>
                  <a:srgbClr val="00003B"/>
                </a:solidFill>
                <a:latin typeface="Tahoma"/>
                <a:cs typeface="Tahoma"/>
              </a:rPr>
              <a:t>o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b</a:t>
            </a:r>
            <a:r>
              <a:rPr sz="7000" b="1" spc="340" dirty="0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sz="7000" b="1" spc="-145" dirty="0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sz="7000" b="1" spc="-330" dirty="0">
                <a:solidFill>
                  <a:srgbClr val="00003B"/>
                </a:solidFill>
                <a:latin typeface="Tahoma"/>
                <a:cs typeface="Tahoma"/>
              </a:rPr>
              <a:t>m</a:t>
            </a:r>
            <a:endParaRPr sz="7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3290885"/>
            <a:ext cx="14361160" cy="871219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59"/>
              </a:spcBef>
            </a:pPr>
            <a:r>
              <a:rPr sz="2800" spc="-15" dirty="0">
                <a:solidFill>
                  <a:srgbClr val="00003B"/>
                </a:solidFill>
                <a:latin typeface="Lucida Sans Unicode"/>
                <a:cs typeface="Lucida Sans Unicode"/>
              </a:rPr>
              <a:t>Customer</a:t>
            </a:r>
            <a:r>
              <a:rPr sz="2800" spc="-24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00003B"/>
                </a:solidFill>
                <a:latin typeface="Lucida Sans Unicode"/>
                <a:cs typeface="Lucida Sans Unicode"/>
              </a:rPr>
              <a:t>churn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00003B"/>
                </a:solidFill>
                <a:latin typeface="Lucida Sans Unicode"/>
                <a:cs typeface="Lucida Sans Unicode"/>
              </a:rPr>
              <a:t>Prevention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00003B"/>
                </a:solidFill>
                <a:latin typeface="Lucida Sans Unicode"/>
                <a:cs typeface="Lucida Sans Unicode"/>
              </a:rPr>
              <a:t>is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00003B"/>
                </a:solidFill>
                <a:latin typeface="Lucida Sans Unicode"/>
                <a:cs typeface="Lucida Sans Unicode"/>
              </a:rPr>
              <a:t>the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40" dirty="0">
                <a:solidFill>
                  <a:srgbClr val="00003B"/>
                </a:solidFill>
                <a:latin typeface="Lucida Sans Unicode"/>
                <a:cs typeface="Lucida Sans Unicode"/>
              </a:rPr>
              <a:t>ultimate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45" dirty="0">
                <a:solidFill>
                  <a:srgbClr val="00003B"/>
                </a:solidFill>
                <a:latin typeface="Lucida Sans Unicode"/>
                <a:cs typeface="Lucida Sans Unicode"/>
              </a:rPr>
              <a:t>goal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00003B"/>
                </a:solidFill>
                <a:latin typeface="Lucida Sans Unicode"/>
                <a:cs typeface="Lucida Sans Unicode"/>
              </a:rPr>
              <a:t>that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40" dirty="0">
                <a:solidFill>
                  <a:srgbClr val="00003B"/>
                </a:solidFill>
                <a:latin typeface="Lucida Sans Unicode"/>
                <a:cs typeface="Lucida Sans Unicode"/>
              </a:rPr>
              <a:t>enables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00003B"/>
                </a:solidFill>
                <a:latin typeface="Lucida Sans Unicode"/>
                <a:cs typeface="Lucida Sans Unicode"/>
              </a:rPr>
              <a:t>customer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00003B"/>
                </a:solidFill>
                <a:latin typeface="Lucida Sans Unicode"/>
                <a:cs typeface="Lucida Sans Unicode"/>
              </a:rPr>
              <a:t>retention</a:t>
            </a:r>
            <a:r>
              <a:rPr sz="2800" spc="-24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40" dirty="0">
                <a:solidFill>
                  <a:srgbClr val="00003B"/>
                </a:solidFill>
                <a:latin typeface="Lucida Sans Unicode"/>
                <a:cs typeface="Lucida Sans Unicode"/>
              </a:rPr>
              <a:t>and </a:t>
            </a:r>
            <a:r>
              <a:rPr sz="2800" spc="-869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00003B"/>
                </a:solidFill>
                <a:latin typeface="Lucida Sans Unicode"/>
                <a:cs typeface="Lucida Sans Unicode"/>
              </a:rPr>
              <a:t>growth</a:t>
            </a:r>
            <a:r>
              <a:rPr sz="2800" spc="-250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00003B"/>
                </a:solidFill>
                <a:latin typeface="Lucida Sans Unicode"/>
                <a:cs typeface="Lucida Sans Unicode"/>
              </a:rPr>
              <a:t>in</a:t>
            </a:r>
            <a:r>
              <a:rPr sz="2800" spc="-245" dirty="0">
                <a:solidFill>
                  <a:srgbClr val="00003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00003B"/>
                </a:solidFill>
                <a:latin typeface="Lucida Sans Unicode"/>
                <a:cs typeface="Lucida Sans Unicode"/>
              </a:rPr>
              <a:t>revenue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7008" y="956821"/>
              <a:ext cx="504825" cy="504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9862" y="1095854"/>
              <a:ext cx="133354" cy="228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3656"/>
              <a:ext cx="3429543" cy="514334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4365" y="1071707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70" dirty="0">
                <a:latin typeface="Trebuchet MS"/>
                <a:cs typeface="Trebuchet MS"/>
              </a:rPr>
              <a:t>T</a:t>
            </a:r>
            <a:r>
              <a:rPr sz="2200" spc="75" dirty="0">
                <a:latin typeface="Trebuchet MS"/>
                <a:cs typeface="Trebuchet MS"/>
              </a:rPr>
              <a:t>E</a:t>
            </a:r>
            <a:r>
              <a:rPr sz="2200" spc="-55" dirty="0">
                <a:latin typeface="Trebuchet MS"/>
                <a:cs typeface="Trebuchet MS"/>
              </a:rPr>
              <a:t>L</a:t>
            </a:r>
            <a:r>
              <a:rPr sz="2200" spc="80" dirty="0">
                <a:latin typeface="Trebuchet MS"/>
                <a:cs typeface="Trebuchet MS"/>
              </a:rPr>
              <a:t>C</a:t>
            </a:r>
            <a:r>
              <a:rPr sz="2200" spc="20" dirty="0"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0613" y="1029778"/>
            <a:ext cx="15364460" cy="9054465"/>
            <a:chOff x="1030613" y="1029778"/>
            <a:chExt cx="15364460" cy="9054465"/>
          </a:xfrm>
        </p:grpSpPr>
        <p:sp>
          <p:nvSpPr>
            <p:cNvPr id="8" name="object 8"/>
            <p:cNvSpPr/>
            <p:nvPr/>
          </p:nvSpPr>
          <p:spPr>
            <a:xfrm>
              <a:off x="1030613" y="1029778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804" y="1030817"/>
              <a:ext cx="317384" cy="477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799" y="4788072"/>
              <a:ext cx="13011149" cy="52958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444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APPROACH</a:t>
            </a:r>
            <a:r>
              <a:rPr spc="515" dirty="0"/>
              <a:t> </a:t>
            </a:r>
            <a:r>
              <a:rPr spc="45" dirty="0"/>
              <a:t>TO</a:t>
            </a:r>
            <a:r>
              <a:rPr spc="520" dirty="0"/>
              <a:t> </a:t>
            </a:r>
            <a:r>
              <a:rPr spc="165" dirty="0"/>
              <a:t>SOLVE</a:t>
            </a:r>
            <a:r>
              <a:rPr spc="520" dirty="0"/>
              <a:t> </a:t>
            </a:r>
            <a:r>
              <a:rPr spc="-45" dirty="0"/>
              <a:t>USING</a:t>
            </a:r>
            <a:r>
              <a:rPr spc="520" dirty="0"/>
              <a:t> </a:t>
            </a:r>
            <a:r>
              <a:rPr dirty="0"/>
              <a:t>ML</a:t>
            </a:r>
            <a:r>
              <a:rPr spc="520" dirty="0"/>
              <a:t> </a:t>
            </a:r>
            <a:r>
              <a:rPr spc="110" dirty="0"/>
              <a:t>MODELS</a:t>
            </a:r>
          </a:p>
          <a:p>
            <a:pPr marL="1020444" marR="51435">
              <a:lnSpc>
                <a:spcPct val="108000"/>
              </a:lnSpc>
              <a:spcBef>
                <a:spcPts val="2740"/>
              </a:spcBef>
              <a:buChar char="•"/>
              <a:tabLst>
                <a:tab pos="1188720" algn="l"/>
              </a:tabLst>
            </a:pPr>
            <a:r>
              <a:rPr sz="2200" u="none" spc="50" dirty="0"/>
              <a:t>PATTERN</a:t>
            </a:r>
            <a:r>
              <a:rPr sz="2200" u="none" spc="240" dirty="0"/>
              <a:t> </a:t>
            </a:r>
            <a:r>
              <a:rPr sz="2200" u="none" spc="-10" dirty="0"/>
              <a:t>IDENTIFICATION:</a:t>
            </a:r>
            <a:r>
              <a:rPr sz="2200" u="none" spc="245" dirty="0"/>
              <a:t> </a:t>
            </a:r>
            <a:r>
              <a:rPr sz="2200" u="none" spc="10" dirty="0"/>
              <a:t>THERE</a:t>
            </a:r>
            <a:r>
              <a:rPr sz="2200" u="none" spc="240" dirty="0"/>
              <a:t> </a:t>
            </a:r>
            <a:r>
              <a:rPr sz="2200" u="none" spc="-165" dirty="0"/>
              <a:t>IS</a:t>
            </a:r>
            <a:r>
              <a:rPr sz="2200" u="none" spc="245" dirty="0"/>
              <a:t> </a:t>
            </a:r>
            <a:r>
              <a:rPr sz="2200" u="none" spc="-30" dirty="0"/>
              <a:t>A</a:t>
            </a:r>
            <a:r>
              <a:rPr sz="2200" u="none" spc="240" dirty="0"/>
              <a:t> </a:t>
            </a:r>
            <a:r>
              <a:rPr sz="2200" u="none" spc="50" dirty="0"/>
              <a:t>PATTERN</a:t>
            </a:r>
            <a:r>
              <a:rPr sz="2200" u="none" spc="245" dirty="0"/>
              <a:t> </a:t>
            </a:r>
            <a:r>
              <a:rPr sz="2200" u="none" spc="-215" dirty="0"/>
              <a:t>IN</a:t>
            </a:r>
            <a:r>
              <a:rPr sz="2200" u="none" spc="-180" dirty="0"/>
              <a:t> </a:t>
            </a:r>
            <a:r>
              <a:rPr sz="2200" u="none" spc="70" dirty="0"/>
              <a:t>CUSTOMER</a:t>
            </a:r>
            <a:r>
              <a:rPr sz="2200" u="none" spc="240" dirty="0"/>
              <a:t> </a:t>
            </a:r>
            <a:r>
              <a:rPr sz="2200" u="none" dirty="0"/>
              <a:t>BEHAVIOR</a:t>
            </a:r>
            <a:r>
              <a:rPr sz="2200" u="none" spc="245" dirty="0"/>
              <a:t> </a:t>
            </a:r>
            <a:r>
              <a:rPr sz="2200" u="none" spc="65" dirty="0"/>
              <a:t>THAT</a:t>
            </a:r>
            <a:r>
              <a:rPr sz="2200" u="none" spc="245" dirty="0"/>
              <a:t> </a:t>
            </a:r>
            <a:r>
              <a:rPr sz="2200" u="none" spc="35" dirty="0"/>
              <a:t>HAS</a:t>
            </a:r>
            <a:r>
              <a:rPr sz="2200" u="none" spc="240" dirty="0"/>
              <a:t> </a:t>
            </a:r>
            <a:r>
              <a:rPr sz="2200" u="none" spc="20" dirty="0"/>
              <a:t>TO </a:t>
            </a:r>
            <a:r>
              <a:rPr sz="2200" u="none" spc="-630" dirty="0"/>
              <a:t> </a:t>
            </a:r>
            <a:r>
              <a:rPr sz="2200" u="none" spc="-30" dirty="0"/>
              <a:t>BE</a:t>
            </a:r>
            <a:r>
              <a:rPr sz="2200" u="none" spc="235" dirty="0"/>
              <a:t> </a:t>
            </a:r>
            <a:r>
              <a:rPr sz="2200" u="none" spc="-60" dirty="0"/>
              <a:t>IDENTIFIED</a:t>
            </a:r>
            <a:endParaRPr sz="2200"/>
          </a:p>
          <a:p>
            <a:pPr marL="1020444" marR="605790">
              <a:lnSpc>
                <a:spcPct val="108000"/>
              </a:lnSpc>
              <a:spcBef>
                <a:spcPts val="2850"/>
              </a:spcBef>
              <a:buChar char="•"/>
              <a:tabLst>
                <a:tab pos="1188720" algn="l"/>
                <a:tab pos="3513454" algn="l"/>
              </a:tabLst>
            </a:pPr>
            <a:r>
              <a:rPr sz="2200" u="none" spc="10" dirty="0"/>
              <a:t>PREDICTIONS:	</a:t>
            </a:r>
            <a:r>
              <a:rPr sz="2200" u="none" spc="5" dirty="0"/>
              <a:t>WE</a:t>
            </a:r>
            <a:r>
              <a:rPr sz="2200" u="none" spc="240" dirty="0"/>
              <a:t> </a:t>
            </a:r>
            <a:r>
              <a:rPr sz="2200" u="none" spc="85" dirty="0"/>
              <a:t>CAN</a:t>
            </a:r>
            <a:r>
              <a:rPr sz="2200" u="none" spc="240" dirty="0"/>
              <a:t> </a:t>
            </a:r>
            <a:r>
              <a:rPr sz="2200" u="none" dirty="0"/>
              <a:t>PREDICT</a:t>
            </a:r>
            <a:r>
              <a:rPr sz="2200" u="none" spc="240" dirty="0"/>
              <a:t> </a:t>
            </a:r>
            <a:r>
              <a:rPr sz="2200" u="none" spc="15" dirty="0"/>
              <a:t>THE</a:t>
            </a:r>
            <a:r>
              <a:rPr sz="2200" u="none" spc="245" dirty="0"/>
              <a:t> </a:t>
            </a:r>
            <a:r>
              <a:rPr sz="2200" u="none" spc="15" dirty="0"/>
              <a:t>CHURN</a:t>
            </a:r>
            <a:r>
              <a:rPr sz="2200" u="none" spc="240" dirty="0"/>
              <a:t> </a:t>
            </a:r>
            <a:r>
              <a:rPr sz="2200" u="none" spc="30" dirty="0"/>
              <a:t>RATE</a:t>
            </a:r>
            <a:r>
              <a:rPr sz="2200" u="none" spc="240" dirty="0"/>
              <a:t> </a:t>
            </a:r>
            <a:r>
              <a:rPr sz="2200" u="none" spc="-50" dirty="0"/>
              <a:t>FOR</a:t>
            </a:r>
            <a:r>
              <a:rPr sz="2200" u="none" spc="240" dirty="0"/>
              <a:t> </a:t>
            </a:r>
            <a:r>
              <a:rPr sz="2200" u="none" spc="-30" dirty="0"/>
              <a:t>A</a:t>
            </a:r>
            <a:r>
              <a:rPr sz="2200" u="none" spc="245" dirty="0"/>
              <a:t> </a:t>
            </a:r>
            <a:r>
              <a:rPr sz="2200" u="none" spc="55" dirty="0"/>
              <a:t>SET</a:t>
            </a:r>
            <a:r>
              <a:rPr sz="2200" u="none" spc="240" dirty="0"/>
              <a:t> </a:t>
            </a:r>
            <a:r>
              <a:rPr sz="2200" u="none" spc="-40" dirty="0"/>
              <a:t>OF</a:t>
            </a:r>
            <a:r>
              <a:rPr sz="2200" u="none" spc="240" dirty="0"/>
              <a:t> </a:t>
            </a:r>
            <a:r>
              <a:rPr sz="2200" u="none" spc="75" dirty="0"/>
              <a:t>CUSTOMERS</a:t>
            </a:r>
            <a:r>
              <a:rPr sz="2200" u="none" spc="245" dirty="0"/>
              <a:t> </a:t>
            </a:r>
            <a:r>
              <a:rPr sz="2200" u="none" spc="-45" dirty="0"/>
              <a:t>WITH </a:t>
            </a:r>
            <a:r>
              <a:rPr sz="2200" u="none" spc="-630" dirty="0"/>
              <a:t> </a:t>
            </a:r>
            <a:r>
              <a:rPr sz="2200" u="none" spc="-10" dirty="0"/>
              <a:t>GIVEN</a:t>
            </a:r>
            <a:r>
              <a:rPr sz="2200" u="none" spc="235" dirty="0"/>
              <a:t> </a:t>
            </a:r>
            <a:r>
              <a:rPr sz="2200" u="none" dirty="0"/>
              <a:t>CONDITIONS</a:t>
            </a:r>
            <a:r>
              <a:rPr sz="2200" u="none" spc="240" dirty="0"/>
              <a:t> </a:t>
            </a:r>
            <a:r>
              <a:rPr sz="2200" u="none" spc="5" dirty="0"/>
              <a:t>AND</a:t>
            </a:r>
            <a:r>
              <a:rPr sz="2200" u="none" spc="240" dirty="0"/>
              <a:t> </a:t>
            </a:r>
            <a:r>
              <a:rPr sz="2200" u="none" spc="-35" dirty="0"/>
              <a:t>IDENTIFY</a:t>
            </a:r>
            <a:r>
              <a:rPr sz="2200" u="none" spc="240" dirty="0"/>
              <a:t> </a:t>
            </a:r>
            <a:r>
              <a:rPr sz="2200" u="none" spc="15" dirty="0"/>
              <a:t>THE</a:t>
            </a:r>
            <a:r>
              <a:rPr sz="2200" u="none" spc="240" dirty="0"/>
              <a:t> </a:t>
            </a:r>
            <a:r>
              <a:rPr sz="2200" u="none" spc="65" dirty="0"/>
              <a:t>LAPSE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" y="7324095"/>
            <a:ext cx="8147378" cy="29627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4365" y="1071658"/>
            <a:ext cx="887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7F7F7"/>
                </a:solidFill>
                <a:latin typeface="Trebuchet MS"/>
                <a:cs typeface="Trebuchet MS"/>
              </a:rPr>
              <a:t>T</a:t>
            </a:r>
            <a:r>
              <a:rPr sz="2200" b="1" spc="75" dirty="0">
                <a:solidFill>
                  <a:srgbClr val="F7F7F7"/>
                </a:solidFill>
                <a:latin typeface="Trebuchet MS"/>
                <a:cs typeface="Trebuchet MS"/>
              </a:rPr>
              <a:t>E</a:t>
            </a:r>
            <a:r>
              <a:rPr sz="2200" b="1" spc="-55" dirty="0">
                <a:solidFill>
                  <a:srgbClr val="F7F7F7"/>
                </a:solidFill>
                <a:latin typeface="Trebuchet MS"/>
                <a:cs typeface="Trebuchet MS"/>
              </a:rPr>
              <a:t>L</a:t>
            </a:r>
            <a:r>
              <a:rPr sz="2200" b="1" spc="80" dirty="0">
                <a:solidFill>
                  <a:srgbClr val="F7F7F7"/>
                </a:solidFill>
                <a:latin typeface="Trebuchet MS"/>
                <a:cs typeface="Trebuchet MS"/>
              </a:rPr>
              <a:t>C</a:t>
            </a:r>
            <a:r>
              <a:rPr sz="2200" b="1" spc="20" dirty="0">
                <a:solidFill>
                  <a:srgbClr val="F7F7F7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8700" y="1029777"/>
            <a:ext cx="16233140" cy="8231505"/>
            <a:chOff x="1028700" y="1029777"/>
            <a:chExt cx="16233140" cy="8231505"/>
          </a:xfrm>
        </p:grpSpPr>
        <p:sp>
          <p:nvSpPr>
            <p:cNvPr id="5" name="object 5"/>
            <p:cNvSpPr/>
            <p:nvPr/>
          </p:nvSpPr>
          <p:spPr>
            <a:xfrm>
              <a:off x="1030613" y="1029777"/>
              <a:ext cx="472440" cy="483870"/>
            </a:xfrm>
            <a:custGeom>
              <a:avLst/>
              <a:gdLst/>
              <a:ahLst/>
              <a:cxnLst/>
              <a:rect l="l" t="t" r="r" b="b"/>
              <a:pathLst>
                <a:path w="472440" h="483869">
                  <a:moveTo>
                    <a:pt x="236217" y="483700"/>
                  </a:moveTo>
                  <a:lnTo>
                    <a:pt x="3837" y="253584"/>
                  </a:lnTo>
                  <a:lnTo>
                    <a:pt x="2444" y="251514"/>
                  </a:lnTo>
                  <a:lnTo>
                    <a:pt x="488" y="246826"/>
                  </a:lnTo>
                  <a:lnTo>
                    <a:pt x="0" y="244386"/>
                  </a:lnTo>
                  <a:lnTo>
                    <a:pt x="0" y="239313"/>
                  </a:lnTo>
                  <a:lnTo>
                    <a:pt x="488" y="236873"/>
                  </a:lnTo>
                  <a:lnTo>
                    <a:pt x="2444" y="232185"/>
                  </a:lnTo>
                  <a:lnTo>
                    <a:pt x="3837" y="230114"/>
                  </a:lnTo>
                  <a:lnTo>
                    <a:pt x="236217" y="0"/>
                  </a:lnTo>
                  <a:lnTo>
                    <a:pt x="408217" y="170317"/>
                  </a:lnTo>
                  <a:lnTo>
                    <a:pt x="236217" y="170317"/>
                  </a:lnTo>
                  <a:lnTo>
                    <a:pt x="164002" y="241826"/>
                  </a:lnTo>
                  <a:lnTo>
                    <a:pt x="236217" y="313335"/>
                  </a:lnTo>
                  <a:lnTo>
                    <a:pt x="408259" y="313335"/>
                  </a:lnTo>
                  <a:lnTo>
                    <a:pt x="236217" y="483700"/>
                  </a:lnTo>
                  <a:close/>
                </a:path>
                <a:path w="472440" h="483869">
                  <a:moveTo>
                    <a:pt x="408259" y="313335"/>
                  </a:moveTo>
                  <a:lnTo>
                    <a:pt x="236217" y="313335"/>
                  </a:lnTo>
                  <a:lnTo>
                    <a:pt x="308432" y="241826"/>
                  </a:lnTo>
                  <a:lnTo>
                    <a:pt x="236217" y="170317"/>
                  </a:lnTo>
                  <a:lnTo>
                    <a:pt x="408217" y="170317"/>
                  </a:lnTo>
                  <a:lnTo>
                    <a:pt x="468598" y="230115"/>
                  </a:lnTo>
                  <a:lnTo>
                    <a:pt x="469990" y="232185"/>
                  </a:lnTo>
                  <a:lnTo>
                    <a:pt x="471946" y="236873"/>
                  </a:lnTo>
                  <a:lnTo>
                    <a:pt x="472435" y="239313"/>
                  </a:lnTo>
                  <a:lnTo>
                    <a:pt x="472435" y="244386"/>
                  </a:lnTo>
                  <a:lnTo>
                    <a:pt x="471946" y="246826"/>
                  </a:lnTo>
                  <a:lnTo>
                    <a:pt x="469990" y="251514"/>
                  </a:lnTo>
                  <a:lnTo>
                    <a:pt x="468598" y="253585"/>
                  </a:lnTo>
                  <a:lnTo>
                    <a:pt x="408259" y="31333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805" y="1030816"/>
              <a:ext cx="317384" cy="4770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7008" y="8756004"/>
              <a:ext cx="504825" cy="504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9862" y="8895039"/>
              <a:ext cx="133354" cy="2280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814" y="3645768"/>
              <a:ext cx="8067674" cy="42386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28687" y="2832366"/>
              <a:ext cx="6996430" cy="85725"/>
            </a:xfrm>
            <a:custGeom>
              <a:avLst/>
              <a:gdLst/>
              <a:ahLst/>
              <a:cxnLst/>
              <a:rect l="l" t="t" r="r" b="b"/>
              <a:pathLst>
                <a:path w="6996430" h="85725">
                  <a:moveTo>
                    <a:pt x="1022438" y="0"/>
                  </a:moveTo>
                  <a:lnTo>
                    <a:pt x="0" y="0"/>
                  </a:lnTo>
                  <a:lnTo>
                    <a:pt x="0" y="85725"/>
                  </a:lnTo>
                  <a:lnTo>
                    <a:pt x="1022438" y="85725"/>
                  </a:lnTo>
                  <a:lnTo>
                    <a:pt x="1022438" y="0"/>
                  </a:lnTo>
                  <a:close/>
                </a:path>
                <a:path w="6996430" h="85725">
                  <a:moveTo>
                    <a:pt x="6996417" y="0"/>
                  </a:moveTo>
                  <a:lnTo>
                    <a:pt x="1344320" y="0"/>
                  </a:lnTo>
                  <a:lnTo>
                    <a:pt x="1344320" y="85725"/>
                  </a:lnTo>
                  <a:lnTo>
                    <a:pt x="6996417" y="85725"/>
                  </a:lnTo>
                  <a:lnTo>
                    <a:pt x="699641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870392"/>
            <a:ext cx="702246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-200" dirty="0">
                <a:latin typeface="Tahoma"/>
                <a:cs typeface="Tahoma"/>
              </a:rPr>
              <a:t>Implementation</a:t>
            </a:r>
            <a:endParaRPr sz="7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3648974"/>
            <a:ext cx="7351395" cy="25476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71120">
              <a:lnSpc>
                <a:spcPts val="3300"/>
              </a:lnSpc>
              <a:spcBef>
                <a:spcPts val="259"/>
              </a:spcBef>
              <a:buSzPct val="96428"/>
              <a:buChar char="•"/>
              <a:tabLst>
                <a:tab pos="153670" algn="l"/>
              </a:tabLst>
            </a:pPr>
            <a:r>
              <a:rPr sz="2800" spc="5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p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90" dirty="0">
                <a:solidFill>
                  <a:srgbClr val="F7F7F7"/>
                </a:solidFill>
                <a:latin typeface="Lucida Sans Unicode"/>
                <a:cs typeface="Lucida Sans Unicode"/>
              </a:rPr>
              <a:t>v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y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90" dirty="0">
                <a:solidFill>
                  <a:srgbClr val="F7F7F7"/>
                </a:solidFill>
                <a:latin typeface="Lucida Sans Unicode"/>
                <a:cs typeface="Lucida Sans Unicode"/>
              </a:rPr>
              <a:t>v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g 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l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10" dirty="0">
                <a:solidFill>
                  <a:srgbClr val="F7F7F7"/>
                </a:solidFill>
                <a:latin typeface="Lucida Sans Unicode"/>
                <a:cs typeface="Lucida Sans Unicode"/>
              </a:rPr>
              <a:t>ff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4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p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ns  </a:t>
            </a:r>
            <a:r>
              <a:rPr sz="2800" spc="6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F7F7F7"/>
                </a:solidFill>
                <a:latin typeface="Lucida Sans Unicode"/>
                <a:cs typeface="Lucida Sans Unicode"/>
              </a:rPr>
              <a:t>f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ou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p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10" dirty="0">
                <a:solidFill>
                  <a:srgbClr val="F7F7F7"/>
                </a:solidFill>
                <a:latin typeface="Lucida Sans Unicode"/>
                <a:cs typeface="Lucida Sans Unicode"/>
              </a:rPr>
              <a:t>f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2800" spc="-4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6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ts val="3300"/>
              </a:lnSpc>
              <a:spcBef>
                <a:spcPts val="3300"/>
              </a:spcBef>
              <a:buSzPct val="96428"/>
              <a:buChar char="•"/>
              <a:tabLst>
                <a:tab pos="153670" algn="l"/>
              </a:tabLst>
            </a:pPr>
            <a:r>
              <a:rPr sz="2800" spc="-130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10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200" dirty="0">
                <a:solidFill>
                  <a:srgbClr val="F7F7F7"/>
                </a:solidFill>
                <a:latin typeface="Lucida Sans Unicode"/>
                <a:cs typeface="Lucida Sans Unicode"/>
              </a:rPr>
              <a:t>k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g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35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n</a:t>
            </a:r>
            <a:r>
              <a:rPr sz="28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-4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20" dirty="0">
                <a:solidFill>
                  <a:srgbClr val="F7F7F7"/>
                </a:solidFill>
                <a:latin typeface="Lucida Sans Unicode"/>
                <a:cs typeface="Lucida Sans Unicode"/>
              </a:rPr>
              <a:t>n  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-4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90" dirty="0">
                <a:solidFill>
                  <a:srgbClr val="F7F7F7"/>
                </a:solidFill>
                <a:latin typeface="Lucida Sans Unicode"/>
                <a:cs typeface="Lucida Sans Unicode"/>
              </a:rPr>
              <a:t>v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d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7F7F7"/>
                </a:solidFill>
                <a:latin typeface="Lucida Sans Unicode"/>
                <a:cs typeface="Lucida Sans Unicode"/>
              </a:rPr>
              <a:t>c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u</a:t>
            </a:r>
            <a:r>
              <a:rPr sz="2800" spc="-45" dirty="0">
                <a:solidFill>
                  <a:srgbClr val="F7F7F7"/>
                </a:solidFill>
                <a:latin typeface="Lucida Sans Unicode"/>
                <a:cs typeface="Lucida Sans Unicode"/>
              </a:rPr>
              <a:t>s</a:t>
            </a:r>
            <a:r>
              <a:rPr sz="28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t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60" dirty="0">
                <a:solidFill>
                  <a:srgbClr val="F7F7F7"/>
                </a:solidFill>
                <a:latin typeface="Lucida Sans Unicode"/>
                <a:cs typeface="Lucida Sans Unicode"/>
              </a:rPr>
              <a:t>m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r>
              <a:rPr sz="2800" spc="-24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b</a:t>
            </a:r>
            <a:r>
              <a:rPr sz="2800" spc="65" dirty="0">
                <a:solidFill>
                  <a:srgbClr val="F7F7F7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F7F7F7"/>
                </a:solidFill>
                <a:latin typeface="Lucida Sans Unicode"/>
                <a:cs typeface="Lucida Sans Unicode"/>
              </a:rPr>
              <a:t>h</a:t>
            </a:r>
            <a:r>
              <a:rPr sz="2800" spc="180" dirty="0">
                <a:solidFill>
                  <a:srgbClr val="F7F7F7"/>
                </a:solidFill>
                <a:latin typeface="Lucida Sans Unicode"/>
                <a:cs typeface="Lucida Sans Unicode"/>
              </a:rPr>
              <a:t>a</a:t>
            </a:r>
            <a:r>
              <a:rPr sz="2800" spc="90" dirty="0">
                <a:solidFill>
                  <a:srgbClr val="F7F7F7"/>
                </a:solidFill>
                <a:latin typeface="Lucida Sans Unicode"/>
                <a:cs typeface="Lucida Sans Unicode"/>
              </a:rPr>
              <a:t>v</a:t>
            </a:r>
            <a:r>
              <a:rPr sz="2800" spc="-110" dirty="0">
                <a:solidFill>
                  <a:srgbClr val="F7F7F7"/>
                </a:solidFill>
                <a:latin typeface="Lucida Sans Unicode"/>
                <a:cs typeface="Lucida Sans Unicode"/>
              </a:rPr>
              <a:t>i</a:t>
            </a:r>
            <a:r>
              <a:rPr sz="28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o</a:t>
            </a:r>
            <a:r>
              <a:rPr sz="2800" spc="-160" dirty="0">
                <a:solidFill>
                  <a:srgbClr val="F7F7F7"/>
                </a:solidFill>
                <a:latin typeface="Lucida Sans Unicode"/>
                <a:cs typeface="Lucida Sans Unicode"/>
              </a:rPr>
              <a:t>r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1135</Words>
  <Application>Microsoft Office PowerPoint</Application>
  <PresentationFormat>Custom</PresentationFormat>
  <Paragraphs>132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Sans Unicode</vt:lpstr>
      <vt:lpstr>Microsoft Sans Serif</vt:lpstr>
      <vt:lpstr>Tahoma</vt:lpstr>
      <vt:lpstr>Trebuchet MS</vt:lpstr>
      <vt:lpstr>Verdana</vt:lpstr>
      <vt:lpstr>Office Theme</vt:lpstr>
      <vt:lpstr>TELCO</vt:lpstr>
      <vt:lpstr>Table of Contents</vt:lpstr>
      <vt:lpstr>What is Our  Information  Product?</vt:lpstr>
      <vt:lpstr>TELCO</vt:lpstr>
      <vt:lpstr>PowerPoint Presentation</vt:lpstr>
      <vt:lpstr>PowerPoint Presentation</vt:lpstr>
      <vt:lpstr>PowerPoint Presentation</vt:lpstr>
      <vt:lpstr>TELCO</vt:lpstr>
      <vt:lpstr>Implementation</vt:lpstr>
      <vt:lpstr>Data Collection and Cleaning</vt:lpstr>
      <vt:lpstr>Data Cleaning :Removing irrelevant columns  for data analysis from the data set</vt:lpstr>
      <vt:lpstr>Data transformation using lambda and</vt:lpstr>
      <vt:lpstr>Imputation: By imputing all the missing</vt:lpstr>
      <vt:lpstr>Scaling And normalization:  Normalization using MinMaxScaler</vt:lpstr>
      <vt:lpstr>Model Selection : Choose a machine learning</vt:lpstr>
      <vt:lpstr>PowerPoint Presentation</vt:lpstr>
      <vt:lpstr>Logistic  Regression</vt:lpstr>
      <vt:lpstr>Logistic  Regression</vt:lpstr>
      <vt:lpstr>Model Development: Using logistic  regression and tuning Hyperparmeters</vt:lpstr>
      <vt:lpstr>Predicting Churn: Using the best model we have  created, we will predict churn for the new data set</vt:lpstr>
      <vt:lpstr>PowerPoint Presentation</vt:lpstr>
      <vt:lpstr>K-means  Clustering</vt:lpstr>
      <vt:lpstr>We can use k-means clustering to identify groups of  customers who are more likely to churn, and to  understand the characteristics that define each  group</vt:lpstr>
      <vt:lpstr>Applying K-Means Clustering on the  churn data set</vt:lpstr>
      <vt:lpstr>Output</vt:lpstr>
      <vt:lpstr>Heat Map:</vt:lpstr>
      <vt:lpstr>Distribution Curve:</vt:lpstr>
      <vt:lpstr>Confusion Matrix and  Roc Curve :</vt:lpstr>
      <vt:lpstr>PowerPoint Presentation</vt:lpstr>
      <vt:lpstr>PowerPoint Presentation</vt:lpstr>
      <vt:lpstr>Insights</vt:lpstr>
      <vt:lpstr>Takeways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Mine Presenataion </dc:title>
  <dc:creator>HOME TRCH</dc:creator>
  <cp:keywords>DAFgMx1xXHo,BAEW-XGw4wI</cp:keywords>
  <cp:lastModifiedBy>Abhinav Sharma</cp:lastModifiedBy>
  <cp:revision>9</cp:revision>
  <dcterms:created xsi:type="dcterms:W3CDTF">2023-04-22T01:49:49Z</dcterms:created>
  <dcterms:modified xsi:type="dcterms:W3CDTF">2023-04-22T04:16:15Z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2023-04-22T00:00:00Z</vt:filetime>
  </property>
</Properties>
</file>